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8sgAUa4t2atap6nkW0RcHrXD5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13CB98-1222-4FEE-AF4D-543AD8296E86}">
  <a:tblStyle styleId="{F313CB98-1222-4FEE-AF4D-543AD8296E8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 name="Google Shape;1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 name="Google Shape;1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b8f4aa015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3b8f4aa015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3b8f4aa015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_SLIDE">
  <p:cSld name="MASTER_SLIDE">
    <p:spTree>
      <p:nvGrpSpPr>
        <p:cNvPr id="10" name="Shape 10"/>
        <p:cNvGrpSpPr/>
        <p:nvPr/>
      </p:nvGrpSpPr>
      <p:grpSpPr>
        <a:xfrm>
          <a:off x="0" y="0"/>
          <a:ext cx="0" cy="0"/>
          <a:chOff x="0" y="0"/>
          <a:chExt cx="0" cy="0"/>
        </a:xfrm>
      </p:grpSpPr>
      <p:pic>
        <p:nvPicPr>
          <p:cNvPr descr="preencoded.png" id="11" name="Google Shape;11;p36"/>
          <p:cNvPicPr preferRelativeResize="0"/>
          <p:nvPr/>
        </p:nvPicPr>
        <p:blipFill rotWithShape="1">
          <a:blip r:embed="rId2">
            <a:alphaModFix/>
          </a:blip>
          <a:srcRect b="0" l="0" r="0" t="0"/>
          <a:stretch/>
        </p:blipFill>
        <p:spPr>
          <a:xfrm>
            <a:off x="0" y="0"/>
            <a:ext cx="14630400" cy="822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8.png"/><Relationship Id="rId11" Type="http://schemas.openxmlformats.org/officeDocument/2006/relationships/image" Target="../media/image112.png"/><Relationship Id="rId10" Type="http://schemas.openxmlformats.org/officeDocument/2006/relationships/image" Target="../media/image95.png"/><Relationship Id="rId9" Type="http://schemas.openxmlformats.org/officeDocument/2006/relationships/image" Target="../media/image94.png"/><Relationship Id="rId5" Type="http://schemas.openxmlformats.org/officeDocument/2006/relationships/image" Target="../media/image81.png"/><Relationship Id="rId6" Type="http://schemas.openxmlformats.org/officeDocument/2006/relationships/image" Target="../media/image90.png"/><Relationship Id="rId7" Type="http://schemas.openxmlformats.org/officeDocument/2006/relationships/image" Target="../media/image147.png"/><Relationship Id="rId8"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6.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4.png"/><Relationship Id="rId9" Type="http://schemas.openxmlformats.org/officeDocument/2006/relationships/image" Target="../media/image130.png"/><Relationship Id="rId5" Type="http://schemas.openxmlformats.org/officeDocument/2006/relationships/image" Target="../media/image115.png"/><Relationship Id="rId6" Type="http://schemas.openxmlformats.org/officeDocument/2006/relationships/image" Target="../media/image127.png"/><Relationship Id="rId7" Type="http://schemas.openxmlformats.org/officeDocument/2006/relationships/image" Target="../media/image126.png"/><Relationship Id="rId8"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41.png"/><Relationship Id="rId5" Type="http://schemas.openxmlformats.org/officeDocument/2006/relationships/image" Target="../media/image138.png"/><Relationship Id="rId6" Type="http://schemas.openxmlformats.org/officeDocument/2006/relationships/image" Target="../media/image1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2.png"/><Relationship Id="rId4" Type="http://schemas.openxmlformats.org/officeDocument/2006/relationships/image" Target="../media/image146.png"/><Relationship Id="rId5" Type="http://schemas.openxmlformats.org/officeDocument/2006/relationships/image" Target="../media/image161.png"/><Relationship Id="rId6" Type="http://schemas.openxmlformats.org/officeDocument/2006/relationships/image" Target="../media/image152.png"/><Relationship Id="rId7" Type="http://schemas.openxmlformats.org/officeDocument/2006/relationships/image" Target="../media/image1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94.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98.png"/><Relationship Id="rId5" Type="http://schemas.openxmlformats.org/officeDocument/2006/relationships/image" Target="../media/image190.png"/><Relationship Id="rId6" Type="http://schemas.openxmlformats.org/officeDocument/2006/relationships/image" Target="../media/image220.png"/><Relationship Id="rId7" Type="http://schemas.openxmlformats.org/officeDocument/2006/relationships/image" Target="../media/image195.png"/><Relationship Id="rId8" Type="http://schemas.openxmlformats.org/officeDocument/2006/relationships/image" Target="../media/image2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05.png"/><Relationship Id="rId11" Type="http://schemas.openxmlformats.org/officeDocument/2006/relationships/image" Target="../media/image217.png"/><Relationship Id="rId10" Type="http://schemas.openxmlformats.org/officeDocument/2006/relationships/image" Target="../media/image213.png"/><Relationship Id="rId9" Type="http://schemas.openxmlformats.org/officeDocument/2006/relationships/image" Target="../media/image211.png"/><Relationship Id="rId5" Type="http://schemas.openxmlformats.org/officeDocument/2006/relationships/image" Target="../media/image215.png"/><Relationship Id="rId6" Type="http://schemas.openxmlformats.org/officeDocument/2006/relationships/image" Target="../media/image212.png"/><Relationship Id="rId7" Type="http://schemas.openxmlformats.org/officeDocument/2006/relationships/image" Target="../media/image206.png"/><Relationship Id="rId8" Type="http://schemas.openxmlformats.org/officeDocument/2006/relationships/image" Target="../media/image20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18.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23.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2.png"/><Relationship Id="rId5" Type="http://schemas.openxmlformats.org/officeDocument/2006/relationships/image" Target="../media/image225.png"/><Relationship Id="rId6" Type="http://schemas.openxmlformats.org/officeDocument/2006/relationships/image" Target="../media/image227.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35.png"/><Relationship Id="rId9" Type="http://schemas.openxmlformats.org/officeDocument/2006/relationships/image" Target="../media/image249.png"/><Relationship Id="rId5" Type="http://schemas.openxmlformats.org/officeDocument/2006/relationships/image" Target="../media/image239.png"/><Relationship Id="rId6" Type="http://schemas.openxmlformats.org/officeDocument/2006/relationships/image" Target="../media/image236.png"/><Relationship Id="rId7" Type="http://schemas.openxmlformats.org/officeDocument/2006/relationships/image" Target="../media/image232.png"/><Relationship Id="rId8" Type="http://schemas.openxmlformats.org/officeDocument/2006/relationships/image" Target="../media/image2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16.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94.png"/><Relationship Id="rId5" Type="http://schemas.openxmlformats.org/officeDocument/2006/relationships/image" Target="../media/image2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2.png"/><Relationship Id="rId4" Type="http://schemas.openxmlformats.org/officeDocument/2006/relationships/image" Target="../media/image247.png"/><Relationship Id="rId5" Type="http://schemas.openxmlformats.org/officeDocument/2006/relationships/image" Target="../media/image258.png"/><Relationship Id="rId6" Type="http://schemas.openxmlformats.org/officeDocument/2006/relationships/image" Target="../media/image2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6.png"/><Relationship Id="rId4" Type="http://schemas.openxmlformats.org/officeDocument/2006/relationships/image" Target="../media/image275.png"/><Relationship Id="rId11" Type="http://schemas.openxmlformats.org/officeDocument/2006/relationships/image" Target="../media/image298.png"/><Relationship Id="rId10" Type="http://schemas.openxmlformats.org/officeDocument/2006/relationships/image" Target="../media/image287.png"/><Relationship Id="rId12" Type="http://schemas.openxmlformats.org/officeDocument/2006/relationships/image" Target="../media/image317.png"/><Relationship Id="rId9" Type="http://schemas.openxmlformats.org/officeDocument/2006/relationships/image" Target="../media/image285.png"/><Relationship Id="rId5" Type="http://schemas.openxmlformats.org/officeDocument/2006/relationships/image" Target="../media/image263.png"/><Relationship Id="rId6" Type="http://schemas.openxmlformats.org/officeDocument/2006/relationships/image" Target="../media/image280.png"/><Relationship Id="rId7" Type="http://schemas.openxmlformats.org/officeDocument/2006/relationships/image" Target="../media/image277.png"/><Relationship Id="rId8" Type="http://schemas.openxmlformats.org/officeDocument/2006/relationships/image" Target="../media/image2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1.png"/><Relationship Id="rId9"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8.png"/><Relationship Id="rId5"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image" Target="../media/image68.png"/><Relationship Id="rId8"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pic>
        <p:nvPicPr>
          <p:cNvPr descr="preencoded.png" id="18" name="Google Shape;18;p1"/>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19" name="Google Shape;19;p1"/>
          <p:cNvPicPr preferRelativeResize="0"/>
          <p:nvPr/>
        </p:nvPicPr>
        <p:blipFill rotWithShape="1">
          <a:blip r:embed="rId4">
            <a:alphaModFix/>
          </a:blip>
          <a:srcRect b="0" l="0" r="0" t="0"/>
          <a:stretch/>
        </p:blipFill>
        <p:spPr>
          <a:xfrm>
            <a:off x="9407347" y="0"/>
            <a:ext cx="5222870" cy="8232435"/>
          </a:xfrm>
          <a:prstGeom prst="rect">
            <a:avLst/>
          </a:prstGeom>
          <a:noFill/>
          <a:ln>
            <a:noFill/>
          </a:ln>
        </p:spPr>
      </p:pic>
      <p:pic>
        <p:nvPicPr>
          <p:cNvPr descr="preencoded.png" id="20" name="Google Shape;20;p1"/>
          <p:cNvPicPr preferRelativeResize="0"/>
          <p:nvPr/>
        </p:nvPicPr>
        <p:blipFill rotWithShape="1">
          <a:blip r:embed="rId5">
            <a:alphaModFix/>
          </a:blip>
          <a:srcRect b="0" l="0" r="0" t="0"/>
          <a:stretch/>
        </p:blipFill>
        <p:spPr>
          <a:xfrm>
            <a:off x="793699" y="5584515"/>
            <a:ext cx="8068666" cy="28255"/>
          </a:xfrm>
          <a:prstGeom prst="rect">
            <a:avLst/>
          </a:prstGeom>
          <a:noFill/>
          <a:ln>
            <a:noFill/>
          </a:ln>
        </p:spPr>
      </p:pic>
      <p:sp>
        <p:nvSpPr>
          <p:cNvPr id="21" name="Google Shape;21;p1"/>
          <p:cNvSpPr/>
          <p:nvPr/>
        </p:nvSpPr>
        <p:spPr>
          <a:xfrm>
            <a:off x="793699" y="1502634"/>
            <a:ext cx="8068666"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22" name="Google Shape;22;p1"/>
          <p:cNvSpPr/>
          <p:nvPr/>
        </p:nvSpPr>
        <p:spPr>
          <a:xfrm>
            <a:off x="793699" y="2097725"/>
            <a:ext cx="8068666" cy="425287"/>
          </a:xfrm>
          <a:prstGeom prst="rect">
            <a:avLst/>
          </a:prstGeom>
          <a:noFill/>
          <a:ln>
            <a:noFill/>
          </a:ln>
        </p:spPr>
        <p:txBody>
          <a:bodyPr anchorCtr="0" anchor="ctr" bIns="0" lIns="0" spcFirstLastPara="1" rIns="0" wrap="square" tIns="0">
            <a:noAutofit/>
          </a:bodyPr>
          <a:lstStyle/>
          <a:p>
            <a:pPr indent="0" lvl="0" marL="0" marR="0" rtl="0" algn="l">
              <a:lnSpc>
                <a:spcPct val="159964"/>
              </a:lnSpc>
              <a:spcBef>
                <a:spcPts val="0"/>
              </a:spcBef>
              <a:spcAft>
                <a:spcPts val="0"/>
              </a:spcAft>
              <a:buSzPts val="2233"/>
              <a:buFont typeface="Arial"/>
              <a:buNone/>
            </a:pPr>
            <a:r>
              <a:t/>
            </a:r>
            <a:endParaRPr b="0" i="0" sz="2233" u="none" cap="none" strike="noStrike"/>
          </a:p>
        </p:txBody>
      </p:sp>
      <p:sp>
        <p:nvSpPr>
          <p:cNvPr id="23" name="Google Shape;23;p1"/>
          <p:cNvSpPr/>
          <p:nvPr/>
        </p:nvSpPr>
        <p:spPr>
          <a:xfrm>
            <a:off x="793699" y="2778222"/>
            <a:ext cx="8068666"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24" name="Google Shape;24;p1"/>
          <p:cNvSpPr/>
          <p:nvPr/>
        </p:nvSpPr>
        <p:spPr>
          <a:xfrm>
            <a:off x="793699" y="3373313"/>
            <a:ext cx="8068666" cy="1956084"/>
          </a:xfrm>
          <a:prstGeom prst="rect">
            <a:avLst/>
          </a:prstGeom>
          <a:noFill/>
          <a:ln>
            <a:noFill/>
          </a:ln>
        </p:spPr>
        <p:txBody>
          <a:bodyPr anchorCtr="0" anchor="ctr" bIns="0" lIns="0" spcFirstLastPara="1" rIns="0" wrap="square" tIns="0">
            <a:noAutofit/>
          </a:bodyPr>
          <a:lstStyle/>
          <a:p>
            <a:pPr indent="0" lvl="0" marL="0" marR="0" rtl="0" algn="l">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Software Testing and Quality Assurance</a:t>
            </a:r>
            <a:endParaRPr b="0" i="0" sz="6162"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preencoded.png" id="229" name="Google Shape;229;p10"/>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230" name="Google Shape;230;p10"/>
          <p:cNvPicPr preferRelativeResize="0"/>
          <p:nvPr/>
        </p:nvPicPr>
        <p:blipFill rotWithShape="1">
          <a:blip r:embed="rId4">
            <a:alphaModFix/>
          </a:blip>
          <a:srcRect b="0" l="0" r="0" t="0"/>
          <a:stretch/>
        </p:blipFill>
        <p:spPr>
          <a:xfrm>
            <a:off x="808695" y="2304654"/>
            <a:ext cx="2657521" cy="1058967"/>
          </a:xfrm>
          <a:prstGeom prst="rect">
            <a:avLst/>
          </a:prstGeom>
          <a:noFill/>
          <a:ln>
            <a:noFill/>
          </a:ln>
        </p:spPr>
      </p:pic>
      <p:pic>
        <p:nvPicPr>
          <p:cNvPr descr="preencoded.png" id="231" name="Google Shape;231;p10"/>
          <p:cNvPicPr preferRelativeResize="0"/>
          <p:nvPr/>
        </p:nvPicPr>
        <p:blipFill rotWithShape="1">
          <a:blip r:embed="rId4">
            <a:alphaModFix/>
          </a:blip>
          <a:srcRect b="0" l="0" r="0" t="0"/>
          <a:stretch/>
        </p:blipFill>
        <p:spPr>
          <a:xfrm>
            <a:off x="808695" y="3567714"/>
            <a:ext cx="2657521" cy="1058967"/>
          </a:xfrm>
          <a:prstGeom prst="rect">
            <a:avLst/>
          </a:prstGeom>
          <a:noFill/>
          <a:ln>
            <a:noFill/>
          </a:ln>
        </p:spPr>
      </p:pic>
      <p:pic>
        <p:nvPicPr>
          <p:cNvPr descr="preencoded.png" id="232" name="Google Shape;232;p10"/>
          <p:cNvPicPr preferRelativeResize="0"/>
          <p:nvPr/>
        </p:nvPicPr>
        <p:blipFill rotWithShape="1">
          <a:blip r:embed="rId4">
            <a:alphaModFix/>
          </a:blip>
          <a:srcRect b="0" l="0" r="0" t="0"/>
          <a:stretch/>
        </p:blipFill>
        <p:spPr>
          <a:xfrm>
            <a:off x="3670219" y="2304654"/>
            <a:ext cx="2657521" cy="1058967"/>
          </a:xfrm>
          <a:prstGeom prst="rect">
            <a:avLst/>
          </a:prstGeom>
          <a:noFill/>
          <a:ln>
            <a:noFill/>
          </a:ln>
        </p:spPr>
      </p:pic>
      <p:pic>
        <p:nvPicPr>
          <p:cNvPr descr="preencoded.png" id="233" name="Google Shape;233;p10"/>
          <p:cNvPicPr preferRelativeResize="0"/>
          <p:nvPr/>
        </p:nvPicPr>
        <p:blipFill rotWithShape="1">
          <a:blip r:embed="rId5">
            <a:alphaModFix/>
          </a:blip>
          <a:srcRect b="0" l="0" r="0" t="0"/>
          <a:stretch/>
        </p:blipFill>
        <p:spPr>
          <a:xfrm>
            <a:off x="808695" y="4830684"/>
            <a:ext cx="2657521" cy="752734"/>
          </a:xfrm>
          <a:prstGeom prst="rect">
            <a:avLst/>
          </a:prstGeom>
          <a:noFill/>
          <a:ln>
            <a:noFill/>
          </a:ln>
        </p:spPr>
      </p:pic>
      <p:pic>
        <p:nvPicPr>
          <p:cNvPr descr="preencoded.png" id="234" name="Google Shape;234;p10"/>
          <p:cNvPicPr preferRelativeResize="0"/>
          <p:nvPr/>
        </p:nvPicPr>
        <p:blipFill rotWithShape="1">
          <a:blip r:embed="rId4">
            <a:alphaModFix/>
          </a:blip>
          <a:srcRect b="0" l="0" r="0" t="0"/>
          <a:stretch/>
        </p:blipFill>
        <p:spPr>
          <a:xfrm>
            <a:off x="3670219" y="3567714"/>
            <a:ext cx="2657521" cy="1058967"/>
          </a:xfrm>
          <a:prstGeom prst="rect">
            <a:avLst/>
          </a:prstGeom>
          <a:noFill/>
          <a:ln>
            <a:noFill/>
          </a:ln>
        </p:spPr>
      </p:pic>
      <p:pic>
        <p:nvPicPr>
          <p:cNvPr descr="preencoded.png" id="235" name="Google Shape;235;p10"/>
          <p:cNvPicPr preferRelativeResize="0"/>
          <p:nvPr/>
        </p:nvPicPr>
        <p:blipFill rotWithShape="1">
          <a:blip r:embed="rId6">
            <a:alphaModFix/>
          </a:blip>
          <a:srcRect b="0" l="0" r="0" t="0"/>
          <a:stretch/>
        </p:blipFill>
        <p:spPr>
          <a:xfrm>
            <a:off x="808695" y="5787512"/>
            <a:ext cx="2657521" cy="1365108"/>
          </a:xfrm>
          <a:prstGeom prst="rect">
            <a:avLst/>
          </a:prstGeom>
          <a:noFill/>
          <a:ln>
            <a:noFill/>
          </a:ln>
        </p:spPr>
      </p:pic>
      <p:pic>
        <p:nvPicPr>
          <p:cNvPr descr="preencoded.png" id="236" name="Google Shape;236;p10"/>
          <p:cNvPicPr preferRelativeResize="0"/>
          <p:nvPr/>
        </p:nvPicPr>
        <p:blipFill rotWithShape="1">
          <a:blip r:embed="rId5">
            <a:alphaModFix/>
          </a:blip>
          <a:srcRect b="0" l="0" r="0" t="0"/>
          <a:stretch/>
        </p:blipFill>
        <p:spPr>
          <a:xfrm>
            <a:off x="3670219" y="4830684"/>
            <a:ext cx="2657521" cy="752734"/>
          </a:xfrm>
          <a:prstGeom prst="rect">
            <a:avLst/>
          </a:prstGeom>
          <a:noFill/>
          <a:ln>
            <a:noFill/>
          </a:ln>
        </p:spPr>
      </p:pic>
      <p:pic>
        <p:nvPicPr>
          <p:cNvPr descr="preencoded.png" id="237" name="Google Shape;237;p10"/>
          <p:cNvPicPr preferRelativeResize="0"/>
          <p:nvPr/>
        </p:nvPicPr>
        <p:blipFill rotWithShape="1">
          <a:blip r:embed="rId6">
            <a:alphaModFix/>
          </a:blip>
          <a:srcRect b="0" l="0" r="0" t="0"/>
          <a:stretch/>
        </p:blipFill>
        <p:spPr>
          <a:xfrm>
            <a:off x="3670219" y="5787512"/>
            <a:ext cx="2657521" cy="1365108"/>
          </a:xfrm>
          <a:prstGeom prst="rect">
            <a:avLst/>
          </a:prstGeom>
          <a:noFill/>
          <a:ln>
            <a:noFill/>
          </a:ln>
        </p:spPr>
      </p:pic>
      <p:pic>
        <p:nvPicPr>
          <p:cNvPr descr="preencoded.png" id="238" name="Google Shape;238;p10"/>
          <p:cNvPicPr preferRelativeResize="0"/>
          <p:nvPr/>
        </p:nvPicPr>
        <p:blipFill rotWithShape="1">
          <a:blip r:embed="rId7">
            <a:alphaModFix/>
          </a:blip>
          <a:srcRect b="0" l="0" r="0" t="0"/>
          <a:stretch/>
        </p:blipFill>
        <p:spPr>
          <a:xfrm>
            <a:off x="1472093" y="2374788"/>
            <a:ext cx="1994032" cy="1058967"/>
          </a:xfrm>
          <a:prstGeom prst="rect">
            <a:avLst/>
          </a:prstGeom>
          <a:noFill/>
          <a:ln>
            <a:noFill/>
          </a:ln>
        </p:spPr>
      </p:pic>
      <p:pic>
        <p:nvPicPr>
          <p:cNvPr descr="preencoded.png" id="239" name="Google Shape;239;p10"/>
          <p:cNvPicPr preferRelativeResize="0"/>
          <p:nvPr/>
        </p:nvPicPr>
        <p:blipFill rotWithShape="1">
          <a:blip r:embed="rId7">
            <a:alphaModFix/>
          </a:blip>
          <a:srcRect b="0" l="0" r="0" t="0"/>
          <a:stretch/>
        </p:blipFill>
        <p:spPr>
          <a:xfrm>
            <a:off x="1472093" y="3637849"/>
            <a:ext cx="1994032" cy="1058967"/>
          </a:xfrm>
          <a:prstGeom prst="rect">
            <a:avLst/>
          </a:prstGeom>
          <a:noFill/>
          <a:ln>
            <a:noFill/>
          </a:ln>
        </p:spPr>
      </p:pic>
      <p:pic>
        <p:nvPicPr>
          <p:cNvPr descr="preencoded.png" id="240" name="Google Shape;240;p10"/>
          <p:cNvPicPr preferRelativeResize="0"/>
          <p:nvPr/>
        </p:nvPicPr>
        <p:blipFill rotWithShape="1">
          <a:blip r:embed="rId7">
            <a:alphaModFix/>
          </a:blip>
          <a:srcRect b="0" l="0" r="0" t="0"/>
          <a:stretch/>
        </p:blipFill>
        <p:spPr>
          <a:xfrm>
            <a:off x="4333616" y="2374788"/>
            <a:ext cx="1994032" cy="1058967"/>
          </a:xfrm>
          <a:prstGeom prst="rect">
            <a:avLst/>
          </a:prstGeom>
          <a:noFill/>
          <a:ln>
            <a:noFill/>
          </a:ln>
        </p:spPr>
      </p:pic>
      <p:pic>
        <p:nvPicPr>
          <p:cNvPr descr="preencoded.png" id="241" name="Google Shape;241;p10"/>
          <p:cNvPicPr preferRelativeResize="0"/>
          <p:nvPr/>
        </p:nvPicPr>
        <p:blipFill rotWithShape="1">
          <a:blip r:embed="rId8">
            <a:alphaModFix/>
          </a:blip>
          <a:srcRect b="0" l="0" r="0" t="0"/>
          <a:stretch/>
        </p:blipFill>
        <p:spPr>
          <a:xfrm>
            <a:off x="1472093" y="4900818"/>
            <a:ext cx="1994032" cy="752734"/>
          </a:xfrm>
          <a:prstGeom prst="rect">
            <a:avLst/>
          </a:prstGeom>
          <a:noFill/>
          <a:ln>
            <a:noFill/>
          </a:ln>
        </p:spPr>
      </p:pic>
      <p:pic>
        <p:nvPicPr>
          <p:cNvPr descr="preencoded.png" id="242" name="Google Shape;242;p10"/>
          <p:cNvPicPr preferRelativeResize="0"/>
          <p:nvPr/>
        </p:nvPicPr>
        <p:blipFill rotWithShape="1">
          <a:blip r:embed="rId7">
            <a:alphaModFix/>
          </a:blip>
          <a:srcRect b="0" l="0" r="0" t="0"/>
          <a:stretch/>
        </p:blipFill>
        <p:spPr>
          <a:xfrm>
            <a:off x="4333616" y="3637849"/>
            <a:ext cx="1994032" cy="1058967"/>
          </a:xfrm>
          <a:prstGeom prst="rect">
            <a:avLst/>
          </a:prstGeom>
          <a:noFill/>
          <a:ln>
            <a:noFill/>
          </a:ln>
        </p:spPr>
      </p:pic>
      <p:pic>
        <p:nvPicPr>
          <p:cNvPr descr="preencoded.png" id="243" name="Google Shape;243;p10"/>
          <p:cNvPicPr preferRelativeResize="0"/>
          <p:nvPr/>
        </p:nvPicPr>
        <p:blipFill rotWithShape="1">
          <a:blip r:embed="rId9">
            <a:alphaModFix/>
          </a:blip>
          <a:srcRect b="0" l="0" r="0" t="0"/>
          <a:stretch/>
        </p:blipFill>
        <p:spPr>
          <a:xfrm>
            <a:off x="1472093" y="5857646"/>
            <a:ext cx="1994032" cy="1365108"/>
          </a:xfrm>
          <a:prstGeom prst="rect">
            <a:avLst/>
          </a:prstGeom>
          <a:noFill/>
          <a:ln>
            <a:noFill/>
          </a:ln>
        </p:spPr>
      </p:pic>
      <p:pic>
        <p:nvPicPr>
          <p:cNvPr descr="preencoded.png" id="244" name="Google Shape;244;p10"/>
          <p:cNvPicPr preferRelativeResize="0"/>
          <p:nvPr/>
        </p:nvPicPr>
        <p:blipFill rotWithShape="1">
          <a:blip r:embed="rId8">
            <a:alphaModFix/>
          </a:blip>
          <a:srcRect b="0" l="0" r="0" t="0"/>
          <a:stretch/>
        </p:blipFill>
        <p:spPr>
          <a:xfrm>
            <a:off x="4333616" y="4900818"/>
            <a:ext cx="1994032" cy="752734"/>
          </a:xfrm>
          <a:prstGeom prst="rect">
            <a:avLst/>
          </a:prstGeom>
          <a:noFill/>
          <a:ln>
            <a:noFill/>
          </a:ln>
        </p:spPr>
      </p:pic>
      <p:pic>
        <p:nvPicPr>
          <p:cNvPr descr="preencoded.png" id="245" name="Google Shape;245;p10"/>
          <p:cNvPicPr preferRelativeResize="0"/>
          <p:nvPr/>
        </p:nvPicPr>
        <p:blipFill rotWithShape="1">
          <a:blip r:embed="rId9">
            <a:alphaModFix/>
          </a:blip>
          <a:srcRect b="0" l="0" r="0" t="0"/>
          <a:stretch/>
        </p:blipFill>
        <p:spPr>
          <a:xfrm>
            <a:off x="4333616" y="5857646"/>
            <a:ext cx="1994032" cy="1365108"/>
          </a:xfrm>
          <a:prstGeom prst="rect">
            <a:avLst/>
          </a:prstGeom>
          <a:noFill/>
          <a:ln>
            <a:noFill/>
          </a:ln>
        </p:spPr>
      </p:pic>
      <p:pic>
        <p:nvPicPr>
          <p:cNvPr descr="preencoded.png" id="246" name="Google Shape;246;p10"/>
          <p:cNvPicPr preferRelativeResize="0"/>
          <p:nvPr/>
        </p:nvPicPr>
        <p:blipFill rotWithShape="1">
          <a:blip r:embed="rId10">
            <a:alphaModFix/>
          </a:blip>
          <a:srcRect b="0" l="0" r="0" t="0"/>
          <a:stretch/>
        </p:blipFill>
        <p:spPr>
          <a:xfrm>
            <a:off x="793699" y="2289749"/>
            <a:ext cx="489204" cy="489204"/>
          </a:xfrm>
          <a:prstGeom prst="rect">
            <a:avLst/>
          </a:prstGeom>
          <a:noFill/>
          <a:ln>
            <a:noFill/>
          </a:ln>
        </p:spPr>
      </p:pic>
      <p:pic>
        <p:nvPicPr>
          <p:cNvPr descr="preencoded.png" id="247" name="Google Shape;247;p10"/>
          <p:cNvPicPr preferRelativeResize="0"/>
          <p:nvPr/>
        </p:nvPicPr>
        <p:blipFill rotWithShape="1">
          <a:blip r:embed="rId10">
            <a:alphaModFix/>
          </a:blip>
          <a:srcRect b="0" l="0" r="0" t="0"/>
          <a:stretch/>
        </p:blipFill>
        <p:spPr>
          <a:xfrm>
            <a:off x="793699" y="3552810"/>
            <a:ext cx="489204" cy="489204"/>
          </a:xfrm>
          <a:prstGeom prst="rect">
            <a:avLst/>
          </a:prstGeom>
          <a:noFill/>
          <a:ln>
            <a:noFill/>
          </a:ln>
        </p:spPr>
      </p:pic>
      <p:pic>
        <p:nvPicPr>
          <p:cNvPr descr="preencoded.png" id="248" name="Google Shape;248;p10"/>
          <p:cNvPicPr preferRelativeResize="0"/>
          <p:nvPr/>
        </p:nvPicPr>
        <p:blipFill rotWithShape="1">
          <a:blip r:embed="rId10">
            <a:alphaModFix/>
          </a:blip>
          <a:srcRect b="0" l="0" r="0" t="0"/>
          <a:stretch/>
        </p:blipFill>
        <p:spPr>
          <a:xfrm>
            <a:off x="3655314" y="2289749"/>
            <a:ext cx="489204" cy="489204"/>
          </a:xfrm>
          <a:prstGeom prst="rect">
            <a:avLst/>
          </a:prstGeom>
          <a:noFill/>
          <a:ln>
            <a:noFill/>
          </a:ln>
        </p:spPr>
      </p:pic>
      <p:pic>
        <p:nvPicPr>
          <p:cNvPr descr="preencoded.png" id="249" name="Google Shape;249;p10"/>
          <p:cNvPicPr preferRelativeResize="0"/>
          <p:nvPr/>
        </p:nvPicPr>
        <p:blipFill rotWithShape="1">
          <a:blip r:embed="rId10">
            <a:alphaModFix/>
          </a:blip>
          <a:srcRect b="0" l="0" r="0" t="0"/>
          <a:stretch/>
        </p:blipFill>
        <p:spPr>
          <a:xfrm>
            <a:off x="793699" y="4815779"/>
            <a:ext cx="489204" cy="489204"/>
          </a:xfrm>
          <a:prstGeom prst="rect">
            <a:avLst/>
          </a:prstGeom>
          <a:noFill/>
          <a:ln>
            <a:noFill/>
          </a:ln>
        </p:spPr>
      </p:pic>
      <p:pic>
        <p:nvPicPr>
          <p:cNvPr descr="preencoded.png" id="250" name="Google Shape;250;p10"/>
          <p:cNvPicPr preferRelativeResize="0"/>
          <p:nvPr/>
        </p:nvPicPr>
        <p:blipFill rotWithShape="1">
          <a:blip r:embed="rId10">
            <a:alphaModFix/>
          </a:blip>
          <a:srcRect b="0" l="0" r="0" t="0"/>
          <a:stretch/>
        </p:blipFill>
        <p:spPr>
          <a:xfrm>
            <a:off x="3655314" y="3552810"/>
            <a:ext cx="489204" cy="489204"/>
          </a:xfrm>
          <a:prstGeom prst="rect">
            <a:avLst/>
          </a:prstGeom>
          <a:noFill/>
          <a:ln>
            <a:noFill/>
          </a:ln>
        </p:spPr>
      </p:pic>
      <p:pic>
        <p:nvPicPr>
          <p:cNvPr descr="preencoded.png" id="251" name="Google Shape;251;p10"/>
          <p:cNvPicPr preferRelativeResize="0"/>
          <p:nvPr/>
        </p:nvPicPr>
        <p:blipFill rotWithShape="1">
          <a:blip r:embed="rId10">
            <a:alphaModFix/>
          </a:blip>
          <a:srcRect b="0" l="0" r="0" t="0"/>
          <a:stretch/>
        </p:blipFill>
        <p:spPr>
          <a:xfrm>
            <a:off x="793699" y="5772607"/>
            <a:ext cx="489204" cy="489204"/>
          </a:xfrm>
          <a:prstGeom prst="rect">
            <a:avLst/>
          </a:prstGeom>
          <a:noFill/>
          <a:ln>
            <a:noFill/>
          </a:ln>
        </p:spPr>
      </p:pic>
      <p:pic>
        <p:nvPicPr>
          <p:cNvPr descr="preencoded.png" id="252" name="Google Shape;252;p10"/>
          <p:cNvPicPr preferRelativeResize="0"/>
          <p:nvPr/>
        </p:nvPicPr>
        <p:blipFill rotWithShape="1">
          <a:blip r:embed="rId10">
            <a:alphaModFix/>
          </a:blip>
          <a:srcRect b="0" l="0" r="0" t="0"/>
          <a:stretch/>
        </p:blipFill>
        <p:spPr>
          <a:xfrm>
            <a:off x="3655314" y="4815779"/>
            <a:ext cx="489204" cy="489204"/>
          </a:xfrm>
          <a:prstGeom prst="rect">
            <a:avLst/>
          </a:prstGeom>
          <a:noFill/>
          <a:ln>
            <a:noFill/>
          </a:ln>
        </p:spPr>
      </p:pic>
      <p:pic>
        <p:nvPicPr>
          <p:cNvPr descr="preencoded.png" id="253" name="Google Shape;253;p10"/>
          <p:cNvPicPr preferRelativeResize="0"/>
          <p:nvPr/>
        </p:nvPicPr>
        <p:blipFill rotWithShape="1">
          <a:blip r:embed="rId10">
            <a:alphaModFix/>
          </a:blip>
          <a:srcRect b="0" l="0" r="0" t="0"/>
          <a:stretch/>
        </p:blipFill>
        <p:spPr>
          <a:xfrm>
            <a:off x="3655314" y="5772607"/>
            <a:ext cx="489204" cy="489204"/>
          </a:xfrm>
          <a:prstGeom prst="rect">
            <a:avLst/>
          </a:prstGeom>
          <a:noFill/>
          <a:ln>
            <a:noFill/>
          </a:ln>
        </p:spPr>
      </p:pic>
      <p:pic>
        <p:nvPicPr>
          <p:cNvPr descr="preencoded.png" id="254" name="Google Shape;254;p10"/>
          <p:cNvPicPr preferRelativeResize="0"/>
          <p:nvPr/>
        </p:nvPicPr>
        <p:blipFill rotWithShape="1">
          <a:blip r:embed="rId11">
            <a:alphaModFix/>
          </a:blip>
          <a:srcRect b="0" l="0" r="0" t="0"/>
          <a:stretch/>
        </p:blipFill>
        <p:spPr>
          <a:xfrm>
            <a:off x="6940113" y="2237080"/>
            <a:ext cx="6881592" cy="3758275"/>
          </a:xfrm>
          <a:prstGeom prst="rect">
            <a:avLst/>
          </a:prstGeom>
          <a:noFill/>
          <a:ln>
            <a:noFill/>
          </a:ln>
        </p:spPr>
      </p:pic>
      <p:sp>
        <p:nvSpPr>
          <p:cNvPr id="255" name="Google Shape;255;p10"/>
          <p:cNvSpPr/>
          <p:nvPr/>
        </p:nvSpPr>
        <p:spPr>
          <a:xfrm>
            <a:off x="808695" y="1079906"/>
            <a:ext cx="5519044" cy="510418"/>
          </a:xfrm>
          <a:prstGeom prst="rect">
            <a:avLst/>
          </a:prstGeom>
          <a:noFill/>
          <a:ln>
            <a:noFill/>
          </a:ln>
        </p:spPr>
        <p:txBody>
          <a:bodyPr anchorCtr="0" anchor="ctr" bIns="0" lIns="0" spcFirstLastPara="1" rIns="0" wrap="square" tIns="0">
            <a:noAutofit/>
          </a:bodyPr>
          <a:lstStyle/>
          <a:p>
            <a:pPr indent="0" lvl="0" marL="0" marR="0" rtl="0" algn="l">
              <a:lnSpc>
                <a:spcPct val="125007"/>
              </a:lnSpc>
              <a:spcBef>
                <a:spcPts val="0"/>
              </a:spcBef>
              <a:spcAft>
                <a:spcPts val="0"/>
              </a:spcAft>
              <a:buClr>
                <a:srgbClr val="2F3550"/>
              </a:buClr>
              <a:buSzPts val="3215"/>
              <a:buFont typeface="Arial"/>
              <a:buNone/>
            </a:pPr>
            <a:r>
              <a:rPr b="0" i="0" lang="en-US" sz="3215" u="none" cap="none" strike="noStrike">
                <a:solidFill>
                  <a:srgbClr val="2F3550"/>
                </a:solidFill>
                <a:latin typeface="Arial"/>
                <a:ea typeface="Arial"/>
                <a:cs typeface="Arial"/>
                <a:sym typeface="Arial"/>
              </a:rPr>
              <a:t>Backend Implementation</a:t>
            </a:r>
            <a:endParaRPr b="0" i="0" sz="3215" u="none" cap="none" strike="noStrike"/>
          </a:p>
        </p:txBody>
      </p:sp>
      <p:sp>
        <p:nvSpPr>
          <p:cNvPr id="256" name="Google Shape;256;p10"/>
          <p:cNvSpPr/>
          <p:nvPr/>
        </p:nvSpPr>
        <p:spPr>
          <a:xfrm>
            <a:off x="808695" y="1794327"/>
            <a:ext cx="5519044" cy="306233"/>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Flask backend handles:</a:t>
            </a:r>
            <a:endParaRPr b="0" i="0" sz="1607" u="none" cap="none" strike="noStrike"/>
          </a:p>
        </p:txBody>
      </p:sp>
      <p:sp>
        <p:nvSpPr>
          <p:cNvPr id="257" name="Google Shape;257;p10"/>
          <p:cNvSpPr/>
          <p:nvPr/>
        </p:nvSpPr>
        <p:spPr>
          <a:xfrm>
            <a:off x="949422" y="231078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1</a:t>
            </a:r>
            <a:endParaRPr b="0" i="0" sz="2411" u="none" cap="none" strike="noStrike"/>
          </a:p>
        </p:txBody>
      </p:sp>
      <p:sp>
        <p:nvSpPr>
          <p:cNvPr id="258" name="Google Shape;258;p10"/>
          <p:cNvSpPr/>
          <p:nvPr/>
        </p:nvSpPr>
        <p:spPr>
          <a:xfrm>
            <a:off x="1472093" y="2374788"/>
            <a:ext cx="1994032" cy="918606"/>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Image upload/processing with PIL</a:t>
            </a:r>
            <a:endParaRPr b="0" i="0" sz="1607" u="none" cap="none" strike="noStrike"/>
          </a:p>
        </p:txBody>
      </p:sp>
      <p:sp>
        <p:nvSpPr>
          <p:cNvPr id="259" name="Google Shape;259;p10"/>
          <p:cNvSpPr/>
          <p:nvPr/>
        </p:nvSpPr>
        <p:spPr>
          <a:xfrm>
            <a:off x="949422" y="357375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3</a:t>
            </a:r>
            <a:endParaRPr b="0" i="0" sz="2411" u="none" cap="none" strike="noStrike"/>
          </a:p>
        </p:txBody>
      </p:sp>
      <p:sp>
        <p:nvSpPr>
          <p:cNvPr id="260" name="Google Shape;260;p10"/>
          <p:cNvSpPr/>
          <p:nvPr/>
        </p:nvSpPr>
        <p:spPr>
          <a:xfrm>
            <a:off x="1472093" y="3637849"/>
            <a:ext cx="1994032" cy="612465"/>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Sensor data storage/retrieval</a:t>
            </a:r>
            <a:endParaRPr b="0" i="0" sz="1607" u="none" cap="none" strike="noStrike"/>
          </a:p>
        </p:txBody>
      </p:sp>
      <p:sp>
        <p:nvSpPr>
          <p:cNvPr id="261" name="Google Shape;261;p10"/>
          <p:cNvSpPr/>
          <p:nvPr/>
        </p:nvSpPr>
        <p:spPr>
          <a:xfrm>
            <a:off x="3810945" y="231078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2</a:t>
            </a:r>
            <a:endParaRPr b="0" i="0" sz="2411" u="none" cap="none" strike="noStrike"/>
          </a:p>
        </p:txBody>
      </p:sp>
      <p:sp>
        <p:nvSpPr>
          <p:cNvPr id="262" name="Google Shape;262;p10"/>
          <p:cNvSpPr/>
          <p:nvPr/>
        </p:nvSpPr>
        <p:spPr>
          <a:xfrm>
            <a:off x="949422" y="483681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5</a:t>
            </a:r>
            <a:endParaRPr b="0" i="0" sz="2411" u="none" cap="none" strike="noStrike"/>
          </a:p>
        </p:txBody>
      </p:sp>
      <p:sp>
        <p:nvSpPr>
          <p:cNvPr id="263" name="Google Shape;263;p10"/>
          <p:cNvSpPr/>
          <p:nvPr/>
        </p:nvSpPr>
        <p:spPr>
          <a:xfrm>
            <a:off x="4333616" y="2374788"/>
            <a:ext cx="1994032" cy="612465"/>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ML model inference using TensorFlow</a:t>
            </a:r>
            <a:endParaRPr b="0" i="0" sz="1607" u="none" cap="none" strike="noStrike"/>
          </a:p>
        </p:txBody>
      </p:sp>
      <p:sp>
        <p:nvSpPr>
          <p:cNvPr id="264" name="Google Shape;264;p10"/>
          <p:cNvSpPr/>
          <p:nvPr/>
        </p:nvSpPr>
        <p:spPr>
          <a:xfrm>
            <a:off x="1472093" y="4900818"/>
            <a:ext cx="1994032" cy="612465"/>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Cloudinary image uploads</a:t>
            </a:r>
            <a:endParaRPr b="0" i="0" sz="1607" u="none" cap="none" strike="noStrike"/>
          </a:p>
        </p:txBody>
      </p:sp>
      <p:sp>
        <p:nvSpPr>
          <p:cNvPr id="265" name="Google Shape;265;p10"/>
          <p:cNvSpPr/>
          <p:nvPr/>
        </p:nvSpPr>
        <p:spPr>
          <a:xfrm>
            <a:off x="3810945" y="357375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4</a:t>
            </a:r>
            <a:endParaRPr b="0" i="0" sz="2411" u="none" cap="none" strike="noStrike"/>
          </a:p>
        </p:txBody>
      </p:sp>
      <p:sp>
        <p:nvSpPr>
          <p:cNvPr id="266" name="Google Shape;266;p10"/>
          <p:cNvSpPr/>
          <p:nvPr/>
        </p:nvSpPr>
        <p:spPr>
          <a:xfrm>
            <a:off x="4333616" y="3637849"/>
            <a:ext cx="1994032" cy="918606"/>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Gemini API integration for chatbot</a:t>
            </a:r>
            <a:endParaRPr b="0" i="0" sz="1607" u="none" cap="none" strike="noStrike"/>
          </a:p>
        </p:txBody>
      </p:sp>
      <p:sp>
        <p:nvSpPr>
          <p:cNvPr id="267" name="Google Shape;267;p10"/>
          <p:cNvSpPr/>
          <p:nvPr/>
        </p:nvSpPr>
        <p:spPr>
          <a:xfrm>
            <a:off x="949422" y="5793547"/>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7</a:t>
            </a:r>
            <a:endParaRPr b="0" i="0" sz="2411" u="none" cap="none" strike="noStrike"/>
          </a:p>
        </p:txBody>
      </p:sp>
      <p:sp>
        <p:nvSpPr>
          <p:cNvPr id="268" name="Google Shape;268;p10"/>
          <p:cNvSpPr/>
          <p:nvPr/>
        </p:nvSpPr>
        <p:spPr>
          <a:xfrm>
            <a:off x="1472093" y="5857646"/>
            <a:ext cx="1994032" cy="612465"/>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Twilio SMS notifications</a:t>
            </a:r>
            <a:endParaRPr b="0" i="0" sz="1607" u="none" cap="none" strike="noStrike"/>
          </a:p>
        </p:txBody>
      </p:sp>
      <p:sp>
        <p:nvSpPr>
          <p:cNvPr id="269" name="Google Shape;269;p10"/>
          <p:cNvSpPr/>
          <p:nvPr/>
        </p:nvSpPr>
        <p:spPr>
          <a:xfrm>
            <a:off x="3810945" y="4836810"/>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6</a:t>
            </a:r>
            <a:endParaRPr b="0" i="0" sz="2411" u="none" cap="none" strike="noStrike"/>
          </a:p>
        </p:txBody>
      </p:sp>
      <p:sp>
        <p:nvSpPr>
          <p:cNvPr id="270" name="Google Shape;270;p10"/>
          <p:cNvSpPr/>
          <p:nvPr/>
        </p:nvSpPr>
        <p:spPr>
          <a:xfrm>
            <a:off x="4333616" y="4900818"/>
            <a:ext cx="1994032" cy="612465"/>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Firebase real-time sync</a:t>
            </a:r>
            <a:endParaRPr b="0" i="0" sz="1607" u="none" cap="none" strike="noStrike"/>
          </a:p>
        </p:txBody>
      </p:sp>
      <p:sp>
        <p:nvSpPr>
          <p:cNvPr id="271" name="Google Shape;271;p10"/>
          <p:cNvSpPr/>
          <p:nvPr/>
        </p:nvSpPr>
        <p:spPr>
          <a:xfrm>
            <a:off x="3810945" y="5793547"/>
            <a:ext cx="177576" cy="447416"/>
          </a:xfrm>
          <a:prstGeom prst="rect">
            <a:avLst/>
          </a:prstGeom>
          <a:noFill/>
          <a:ln>
            <a:noFill/>
          </a:ln>
        </p:spPr>
        <p:txBody>
          <a:bodyPr anchorCtr="0" anchor="ctr" bIns="0" lIns="0" spcFirstLastPara="1" rIns="0" wrap="square" tIns="0">
            <a:noAutofit/>
          </a:bodyPr>
          <a:lstStyle/>
          <a:p>
            <a:pPr indent="0" lvl="0" marL="0" marR="0" rtl="0" algn="l">
              <a:lnSpc>
                <a:spcPct val="119991"/>
              </a:lnSpc>
              <a:spcBef>
                <a:spcPts val="0"/>
              </a:spcBef>
              <a:spcAft>
                <a:spcPts val="0"/>
              </a:spcAft>
              <a:buClr>
                <a:srgbClr val="000000"/>
              </a:buClr>
              <a:buSzPts val="2411"/>
              <a:buFont typeface="Arial"/>
              <a:buNone/>
            </a:pPr>
            <a:r>
              <a:rPr b="0" i="0" lang="en-US" sz="2411" u="none" cap="none" strike="noStrike">
                <a:solidFill>
                  <a:srgbClr val="000000"/>
                </a:solidFill>
                <a:latin typeface="Arial"/>
                <a:ea typeface="Arial"/>
                <a:cs typeface="Arial"/>
                <a:sym typeface="Arial"/>
              </a:rPr>
              <a:t>8</a:t>
            </a:r>
            <a:endParaRPr b="0" i="0" sz="2411" u="none" cap="none" strike="noStrike"/>
          </a:p>
        </p:txBody>
      </p:sp>
      <p:sp>
        <p:nvSpPr>
          <p:cNvPr id="272" name="Google Shape;272;p10"/>
          <p:cNvSpPr/>
          <p:nvPr/>
        </p:nvSpPr>
        <p:spPr>
          <a:xfrm>
            <a:off x="4333616" y="5857646"/>
            <a:ext cx="1994032" cy="1224839"/>
          </a:xfrm>
          <a:prstGeom prst="rect">
            <a:avLst/>
          </a:prstGeom>
          <a:noFill/>
          <a:ln>
            <a:noFill/>
          </a:ln>
        </p:spPr>
        <p:txBody>
          <a:bodyPr anchorCtr="0" anchor="ctr" bIns="0" lIns="0" spcFirstLastPara="1" rIns="0" wrap="square" tIns="0">
            <a:noAutofit/>
          </a:bodyPr>
          <a:lstStyle/>
          <a:p>
            <a:pPr indent="0" lvl="0" marL="0" marR="0" rtl="0" algn="l">
              <a:lnSpc>
                <a:spcPct val="160049"/>
              </a:lnSpc>
              <a:spcBef>
                <a:spcPts val="0"/>
              </a:spcBef>
              <a:spcAft>
                <a:spcPts val="0"/>
              </a:spcAft>
              <a:buClr>
                <a:srgbClr val="3B3A59"/>
              </a:buClr>
              <a:buSzPts val="1607"/>
              <a:buFont typeface="Arial"/>
              <a:buNone/>
            </a:pPr>
            <a:r>
              <a:rPr b="0" i="0" lang="en-US" sz="1607" u="none" cap="none" strike="noStrike">
                <a:solidFill>
                  <a:srgbClr val="3B3A59"/>
                </a:solidFill>
                <a:latin typeface="Arial"/>
                <a:ea typeface="Arial"/>
                <a:cs typeface="Arial"/>
                <a:sym typeface="Arial"/>
              </a:rPr>
              <a:t>Multi-worker support for concurrent requests.</a:t>
            </a:r>
            <a:endParaRPr b="0" i="0" sz="1607"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preencoded.png" id="278" name="Google Shape;278;p11"/>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279" name="Google Shape;279;p11"/>
          <p:cNvPicPr preferRelativeResize="0"/>
          <p:nvPr/>
        </p:nvPicPr>
        <p:blipFill rotWithShape="1">
          <a:blip r:embed="rId4">
            <a:alphaModFix/>
          </a:blip>
          <a:srcRect b="0" l="0" r="0" t="0"/>
          <a:stretch/>
        </p:blipFill>
        <p:spPr>
          <a:xfrm>
            <a:off x="793699" y="2403683"/>
            <a:ext cx="2702509" cy="1023031"/>
          </a:xfrm>
          <a:prstGeom prst="rect">
            <a:avLst/>
          </a:prstGeom>
          <a:noFill/>
          <a:ln>
            <a:noFill/>
          </a:ln>
        </p:spPr>
      </p:pic>
      <p:pic>
        <p:nvPicPr>
          <p:cNvPr descr="preencoded.png" id="280" name="Google Shape;280;p11"/>
          <p:cNvPicPr preferRelativeResize="0"/>
          <p:nvPr/>
        </p:nvPicPr>
        <p:blipFill rotWithShape="1">
          <a:blip r:embed="rId5">
            <a:alphaModFix/>
          </a:blip>
          <a:srcRect b="0" l="0" r="0" t="0"/>
          <a:stretch/>
        </p:blipFill>
        <p:spPr>
          <a:xfrm>
            <a:off x="793699" y="3589569"/>
            <a:ext cx="2702509" cy="1311981"/>
          </a:xfrm>
          <a:prstGeom prst="rect">
            <a:avLst/>
          </a:prstGeom>
          <a:noFill/>
          <a:ln>
            <a:noFill/>
          </a:ln>
        </p:spPr>
      </p:pic>
      <p:pic>
        <p:nvPicPr>
          <p:cNvPr descr="preencoded.png" id="281" name="Google Shape;281;p11"/>
          <p:cNvPicPr preferRelativeResize="0"/>
          <p:nvPr/>
        </p:nvPicPr>
        <p:blipFill rotWithShape="1">
          <a:blip r:embed="rId4">
            <a:alphaModFix/>
          </a:blip>
          <a:srcRect b="0" l="0" r="0" t="0"/>
          <a:stretch/>
        </p:blipFill>
        <p:spPr>
          <a:xfrm>
            <a:off x="3659063" y="2403683"/>
            <a:ext cx="2702509" cy="1023031"/>
          </a:xfrm>
          <a:prstGeom prst="rect">
            <a:avLst/>
          </a:prstGeom>
          <a:noFill/>
          <a:ln>
            <a:noFill/>
          </a:ln>
        </p:spPr>
      </p:pic>
      <p:pic>
        <p:nvPicPr>
          <p:cNvPr descr="preencoded.png" id="282" name="Google Shape;282;p11"/>
          <p:cNvPicPr preferRelativeResize="0"/>
          <p:nvPr/>
        </p:nvPicPr>
        <p:blipFill rotWithShape="1">
          <a:blip r:embed="rId5">
            <a:alphaModFix/>
          </a:blip>
          <a:srcRect b="0" l="0" r="0" t="0"/>
          <a:stretch/>
        </p:blipFill>
        <p:spPr>
          <a:xfrm>
            <a:off x="3659063" y="3589569"/>
            <a:ext cx="2702509" cy="1311981"/>
          </a:xfrm>
          <a:prstGeom prst="rect">
            <a:avLst/>
          </a:prstGeom>
          <a:noFill/>
          <a:ln>
            <a:noFill/>
          </a:ln>
        </p:spPr>
      </p:pic>
      <p:pic>
        <p:nvPicPr>
          <p:cNvPr descr="preencoded.png" id="283" name="Google Shape;283;p11"/>
          <p:cNvPicPr preferRelativeResize="0"/>
          <p:nvPr/>
        </p:nvPicPr>
        <p:blipFill rotWithShape="1">
          <a:blip r:embed="rId4">
            <a:alphaModFix/>
          </a:blip>
          <a:srcRect b="0" l="0" r="0" t="0"/>
          <a:stretch/>
        </p:blipFill>
        <p:spPr>
          <a:xfrm>
            <a:off x="793699" y="5064404"/>
            <a:ext cx="2702509" cy="1023031"/>
          </a:xfrm>
          <a:prstGeom prst="rect">
            <a:avLst/>
          </a:prstGeom>
          <a:noFill/>
          <a:ln>
            <a:noFill/>
          </a:ln>
        </p:spPr>
      </p:pic>
      <p:pic>
        <p:nvPicPr>
          <p:cNvPr descr="preencoded.png" id="284" name="Google Shape;284;p11"/>
          <p:cNvPicPr preferRelativeResize="0"/>
          <p:nvPr/>
        </p:nvPicPr>
        <p:blipFill rotWithShape="1">
          <a:blip r:embed="rId4">
            <a:alphaModFix/>
          </a:blip>
          <a:srcRect b="0" l="0" r="0" t="0"/>
          <a:stretch/>
        </p:blipFill>
        <p:spPr>
          <a:xfrm>
            <a:off x="3659063" y="5064404"/>
            <a:ext cx="2702509" cy="1023031"/>
          </a:xfrm>
          <a:prstGeom prst="rect">
            <a:avLst/>
          </a:prstGeom>
          <a:noFill/>
          <a:ln>
            <a:noFill/>
          </a:ln>
        </p:spPr>
      </p:pic>
      <p:pic>
        <p:nvPicPr>
          <p:cNvPr descr="preencoded.png" id="285" name="Google Shape;285;p11"/>
          <p:cNvPicPr preferRelativeResize="0"/>
          <p:nvPr/>
        </p:nvPicPr>
        <p:blipFill rotWithShape="1">
          <a:blip r:embed="rId6">
            <a:alphaModFix/>
          </a:blip>
          <a:srcRect b="0" l="0" r="0" t="0"/>
          <a:stretch/>
        </p:blipFill>
        <p:spPr>
          <a:xfrm>
            <a:off x="793699" y="6250290"/>
            <a:ext cx="5567507" cy="734080"/>
          </a:xfrm>
          <a:prstGeom prst="rect">
            <a:avLst/>
          </a:prstGeom>
          <a:noFill/>
          <a:ln>
            <a:noFill/>
          </a:ln>
        </p:spPr>
      </p:pic>
      <p:pic>
        <p:nvPicPr>
          <p:cNvPr descr="preencoded.png" id="286" name="Google Shape;286;p11"/>
          <p:cNvPicPr preferRelativeResize="0"/>
          <p:nvPr/>
        </p:nvPicPr>
        <p:blipFill rotWithShape="1">
          <a:blip r:embed="rId7">
            <a:alphaModFix/>
          </a:blip>
          <a:srcRect b="0" l="0" r="0" t="0"/>
          <a:stretch/>
        </p:blipFill>
        <p:spPr>
          <a:xfrm>
            <a:off x="7075444" y="2778222"/>
            <a:ext cx="6595201" cy="2675900"/>
          </a:xfrm>
          <a:prstGeom prst="rect">
            <a:avLst/>
          </a:prstGeom>
          <a:noFill/>
          <a:ln>
            <a:noFill/>
          </a:ln>
        </p:spPr>
      </p:pic>
      <p:sp>
        <p:nvSpPr>
          <p:cNvPr id="287" name="Google Shape;287;p11"/>
          <p:cNvSpPr/>
          <p:nvPr/>
        </p:nvSpPr>
        <p:spPr>
          <a:xfrm>
            <a:off x="808695" y="1262786"/>
            <a:ext cx="5537698" cy="48198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036"/>
              <a:buFont typeface="Arial"/>
              <a:buNone/>
            </a:pPr>
            <a:r>
              <a:rPr b="0" i="0" lang="en-US" sz="3036" u="none" cap="none" strike="noStrike">
                <a:solidFill>
                  <a:srgbClr val="2F3550"/>
                </a:solidFill>
                <a:latin typeface="Arial"/>
                <a:ea typeface="Arial"/>
                <a:cs typeface="Arial"/>
                <a:sym typeface="Arial"/>
              </a:rPr>
              <a:t>IoT Firmware</a:t>
            </a:r>
            <a:endParaRPr b="0" i="0" sz="3036" u="none" cap="none" strike="noStrike"/>
          </a:p>
        </p:txBody>
      </p:sp>
      <p:sp>
        <p:nvSpPr>
          <p:cNvPr id="288" name="Google Shape;288;p11"/>
          <p:cNvSpPr/>
          <p:nvPr/>
        </p:nvSpPr>
        <p:spPr>
          <a:xfrm>
            <a:off x="808695" y="1937248"/>
            <a:ext cx="5537698"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ESP32 firmware:</a:t>
            </a:r>
            <a:endParaRPr b="0" i="0" sz="1518" u="none" cap="none" strike="noStrike"/>
          </a:p>
        </p:txBody>
      </p:sp>
      <p:sp>
        <p:nvSpPr>
          <p:cNvPr id="289" name="Google Shape;289;p11"/>
          <p:cNvSpPr/>
          <p:nvPr/>
        </p:nvSpPr>
        <p:spPr>
          <a:xfrm>
            <a:off x="1016264" y="2626248"/>
            <a:ext cx="2257379"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Connects to WiFi.</a:t>
            </a:r>
            <a:endParaRPr b="0" i="0" sz="1518" u="none" cap="none" strike="noStrike"/>
          </a:p>
        </p:txBody>
      </p:sp>
      <p:sp>
        <p:nvSpPr>
          <p:cNvPr id="290" name="Google Shape;290;p11"/>
          <p:cNvSpPr/>
          <p:nvPr/>
        </p:nvSpPr>
        <p:spPr>
          <a:xfrm>
            <a:off x="1016264" y="3812134"/>
            <a:ext cx="2257379"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Reads soil moisture analog value.</a:t>
            </a:r>
            <a:endParaRPr b="0" i="0" sz="1518" u="none" cap="none" strike="noStrike"/>
          </a:p>
        </p:txBody>
      </p:sp>
      <p:sp>
        <p:nvSpPr>
          <p:cNvPr id="291" name="Google Shape;291;p11"/>
          <p:cNvSpPr/>
          <p:nvPr/>
        </p:nvSpPr>
        <p:spPr>
          <a:xfrm>
            <a:off x="3881628" y="2626248"/>
            <a:ext cx="2257379"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Reads DHT11 temp/humidity.</a:t>
            </a:r>
            <a:endParaRPr b="0" i="0" sz="1518" u="none" cap="none" strike="noStrike"/>
          </a:p>
        </p:txBody>
      </p:sp>
      <p:sp>
        <p:nvSpPr>
          <p:cNvPr id="292" name="Google Shape;292;p11"/>
          <p:cNvSpPr/>
          <p:nvPr/>
        </p:nvSpPr>
        <p:spPr>
          <a:xfrm>
            <a:off x="1016264" y="5286969"/>
            <a:ext cx="2257379"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Handles connection failures with retry logic.</a:t>
            </a:r>
            <a:endParaRPr b="0" i="0" sz="1518" u="none" cap="none" strike="noStrike"/>
          </a:p>
        </p:txBody>
      </p:sp>
      <p:sp>
        <p:nvSpPr>
          <p:cNvPr id="293" name="Google Shape;293;p11"/>
          <p:cNvSpPr/>
          <p:nvPr/>
        </p:nvSpPr>
        <p:spPr>
          <a:xfrm>
            <a:off x="3881628" y="3812134"/>
            <a:ext cx="2257379" cy="866943"/>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Sends JSON data to Flask API every 5 minutes.</a:t>
            </a:r>
            <a:endParaRPr b="0" i="0" sz="1518" u="none" cap="none" strike="noStrike"/>
          </a:p>
        </p:txBody>
      </p:sp>
      <p:sp>
        <p:nvSpPr>
          <p:cNvPr id="294" name="Google Shape;294;p11"/>
          <p:cNvSpPr/>
          <p:nvPr/>
        </p:nvSpPr>
        <p:spPr>
          <a:xfrm>
            <a:off x="1016264" y="6472855"/>
            <a:ext cx="5122469"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Triggers SMS alerts when thresholds exceeded.</a:t>
            </a:r>
            <a:endParaRPr b="0" i="0" sz="1518" u="none" cap="none" strike="noStrike"/>
          </a:p>
        </p:txBody>
      </p:sp>
      <p:sp>
        <p:nvSpPr>
          <p:cNvPr id="295" name="Google Shape;295;p11"/>
          <p:cNvSpPr/>
          <p:nvPr/>
        </p:nvSpPr>
        <p:spPr>
          <a:xfrm>
            <a:off x="3881628" y="5286969"/>
            <a:ext cx="2257379"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Stores data to Firebase.</a:t>
            </a:r>
            <a:endParaRPr b="0" i="0" sz="1518"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preencoded.png" id="301" name="Google Shape;301;p12"/>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302" name="Google Shape;302;p12"/>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303" name="Google Shape;303;p12"/>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304" name="Google Shape;304;p12"/>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03</a:t>
            </a:r>
            <a:endParaRPr b="0" i="0" sz="13395" u="none" cap="none" strike="noStrike"/>
          </a:p>
        </p:txBody>
      </p:sp>
      <p:sp>
        <p:nvSpPr>
          <p:cNvPr id="305" name="Google Shape;305;p12"/>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306" name="Google Shape;306;p12"/>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307" name="Google Shape;307;p12"/>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Quality Assurance Plan</a:t>
            </a:r>
            <a:endParaRPr b="0" i="0" sz="6162" u="none" cap="none" strike="noStrike"/>
          </a:p>
        </p:txBody>
      </p:sp>
      <p:sp>
        <p:nvSpPr>
          <p:cNvPr id="308" name="Google Shape;308;p12"/>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preencoded.png" id="314" name="Google Shape;314;p13"/>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315" name="Google Shape;315;p13"/>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316" name="Google Shape;316;p13"/>
          <p:cNvPicPr preferRelativeResize="0"/>
          <p:nvPr/>
        </p:nvPicPr>
        <p:blipFill rotWithShape="1">
          <a:blip r:embed="rId5">
            <a:alphaModFix/>
          </a:blip>
          <a:srcRect b="0" l="0" r="0" t="0"/>
          <a:stretch/>
        </p:blipFill>
        <p:spPr>
          <a:xfrm>
            <a:off x="793699" y="4176796"/>
            <a:ext cx="4219224" cy="1103864"/>
          </a:xfrm>
          <a:prstGeom prst="rect">
            <a:avLst/>
          </a:prstGeom>
          <a:noFill/>
          <a:ln>
            <a:noFill/>
          </a:ln>
        </p:spPr>
      </p:pic>
      <p:pic>
        <p:nvPicPr>
          <p:cNvPr descr="preencoded.png" id="317" name="Google Shape;317;p13"/>
          <p:cNvPicPr preferRelativeResize="0"/>
          <p:nvPr/>
        </p:nvPicPr>
        <p:blipFill rotWithShape="1">
          <a:blip r:embed="rId5">
            <a:alphaModFix/>
          </a:blip>
          <a:srcRect b="0" l="0" r="0" t="0"/>
          <a:stretch/>
        </p:blipFill>
        <p:spPr>
          <a:xfrm>
            <a:off x="793699" y="5473416"/>
            <a:ext cx="4219224" cy="1103864"/>
          </a:xfrm>
          <a:prstGeom prst="rect">
            <a:avLst/>
          </a:prstGeom>
          <a:noFill/>
          <a:ln>
            <a:noFill/>
          </a:ln>
        </p:spPr>
      </p:pic>
      <p:pic>
        <p:nvPicPr>
          <p:cNvPr descr="preencoded.png" id="318" name="Google Shape;318;p13"/>
          <p:cNvPicPr preferRelativeResize="0"/>
          <p:nvPr/>
        </p:nvPicPr>
        <p:blipFill rotWithShape="1">
          <a:blip r:embed="rId5">
            <a:alphaModFix/>
          </a:blip>
          <a:srcRect b="0" l="0" r="0" t="0"/>
          <a:stretch/>
        </p:blipFill>
        <p:spPr>
          <a:xfrm>
            <a:off x="5205679" y="4176796"/>
            <a:ext cx="4219224" cy="1103864"/>
          </a:xfrm>
          <a:prstGeom prst="rect">
            <a:avLst/>
          </a:prstGeom>
          <a:noFill/>
          <a:ln>
            <a:noFill/>
          </a:ln>
        </p:spPr>
      </p:pic>
      <p:pic>
        <p:nvPicPr>
          <p:cNvPr descr="preencoded.png" id="319" name="Google Shape;319;p13"/>
          <p:cNvPicPr preferRelativeResize="0"/>
          <p:nvPr/>
        </p:nvPicPr>
        <p:blipFill rotWithShape="1">
          <a:blip r:embed="rId6">
            <a:alphaModFix/>
          </a:blip>
          <a:srcRect b="0" l="0" r="0" t="0"/>
          <a:stretch/>
        </p:blipFill>
        <p:spPr>
          <a:xfrm>
            <a:off x="793699" y="6769943"/>
            <a:ext cx="4219224" cy="814913"/>
          </a:xfrm>
          <a:prstGeom prst="rect">
            <a:avLst/>
          </a:prstGeom>
          <a:noFill/>
          <a:ln>
            <a:noFill/>
          </a:ln>
        </p:spPr>
      </p:pic>
      <p:pic>
        <p:nvPicPr>
          <p:cNvPr descr="preencoded.png" id="320" name="Google Shape;320;p13"/>
          <p:cNvPicPr preferRelativeResize="0"/>
          <p:nvPr/>
        </p:nvPicPr>
        <p:blipFill rotWithShape="1">
          <a:blip r:embed="rId5">
            <a:alphaModFix/>
          </a:blip>
          <a:srcRect b="0" l="0" r="0" t="0"/>
          <a:stretch/>
        </p:blipFill>
        <p:spPr>
          <a:xfrm>
            <a:off x="5205679" y="5473416"/>
            <a:ext cx="4219224" cy="1103864"/>
          </a:xfrm>
          <a:prstGeom prst="rect">
            <a:avLst/>
          </a:prstGeom>
          <a:noFill/>
          <a:ln>
            <a:noFill/>
          </a:ln>
        </p:spPr>
      </p:pic>
      <p:pic>
        <p:nvPicPr>
          <p:cNvPr descr="preencoded.png" id="321" name="Google Shape;321;p13"/>
          <p:cNvPicPr preferRelativeResize="0"/>
          <p:nvPr/>
        </p:nvPicPr>
        <p:blipFill rotWithShape="1">
          <a:blip r:embed="rId6">
            <a:alphaModFix/>
          </a:blip>
          <a:srcRect b="0" l="0" r="0" t="0"/>
          <a:stretch/>
        </p:blipFill>
        <p:spPr>
          <a:xfrm>
            <a:off x="5205679" y="6769943"/>
            <a:ext cx="4219224" cy="814913"/>
          </a:xfrm>
          <a:prstGeom prst="rect">
            <a:avLst/>
          </a:prstGeom>
          <a:noFill/>
          <a:ln>
            <a:noFill/>
          </a:ln>
        </p:spPr>
      </p:pic>
      <p:pic>
        <p:nvPicPr>
          <p:cNvPr descr="preencoded.png" id="322" name="Google Shape;322;p13"/>
          <p:cNvPicPr preferRelativeResize="0"/>
          <p:nvPr/>
        </p:nvPicPr>
        <p:blipFill rotWithShape="1">
          <a:blip r:embed="rId5">
            <a:alphaModFix/>
          </a:blip>
          <a:srcRect b="0" l="0" r="0" t="0"/>
          <a:stretch/>
        </p:blipFill>
        <p:spPr>
          <a:xfrm>
            <a:off x="9617568" y="4176796"/>
            <a:ext cx="4219224" cy="1103864"/>
          </a:xfrm>
          <a:prstGeom prst="rect">
            <a:avLst/>
          </a:prstGeom>
          <a:noFill/>
          <a:ln>
            <a:noFill/>
          </a:ln>
        </p:spPr>
      </p:pic>
      <p:pic>
        <p:nvPicPr>
          <p:cNvPr descr="preencoded.png" id="323" name="Google Shape;323;p13"/>
          <p:cNvPicPr preferRelativeResize="0"/>
          <p:nvPr/>
        </p:nvPicPr>
        <p:blipFill rotWithShape="1">
          <a:blip r:embed="rId5">
            <a:alphaModFix/>
          </a:blip>
          <a:srcRect b="0" l="0" r="0" t="0"/>
          <a:stretch/>
        </p:blipFill>
        <p:spPr>
          <a:xfrm>
            <a:off x="9617568" y="5473416"/>
            <a:ext cx="4219224" cy="1103864"/>
          </a:xfrm>
          <a:prstGeom prst="rect">
            <a:avLst/>
          </a:prstGeom>
          <a:noFill/>
          <a:ln>
            <a:noFill/>
          </a:ln>
        </p:spPr>
      </p:pic>
      <p:pic>
        <p:nvPicPr>
          <p:cNvPr descr="preencoded.png" id="324" name="Google Shape;324;p13"/>
          <p:cNvPicPr preferRelativeResize="0"/>
          <p:nvPr/>
        </p:nvPicPr>
        <p:blipFill rotWithShape="1">
          <a:blip r:embed="rId7">
            <a:alphaModFix/>
          </a:blip>
          <a:srcRect b="0" l="0" r="0" t="0"/>
          <a:stretch/>
        </p:blipFill>
        <p:spPr>
          <a:xfrm>
            <a:off x="1420155" y="4242999"/>
            <a:ext cx="3592860" cy="1103864"/>
          </a:xfrm>
          <a:prstGeom prst="rect">
            <a:avLst/>
          </a:prstGeom>
          <a:noFill/>
          <a:ln>
            <a:noFill/>
          </a:ln>
        </p:spPr>
      </p:pic>
      <p:pic>
        <p:nvPicPr>
          <p:cNvPr descr="preencoded.png" id="325" name="Google Shape;325;p13"/>
          <p:cNvPicPr preferRelativeResize="0"/>
          <p:nvPr/>
        </p:nvPicPr>
        <p:blipFill rotWithShape="1">
          <a:blip r:embed="rId7">
            <a:alphaModFix/>
          </a:blip>
          <a:srcRect b="0" l="0" r="0" t="0"/>
          <a:stretch/>
        </p:blipFill>
        <p:spPr>
          <a:xfrm>
            <a:off x="1420155" y="5539618"/>
            <a:ext cx="3592860" cy="1103864"/>
          </a:xfrm>
          <a:prstGeom prst="rect">
            <a:avLst/>
          </a:prstGeom>
          <a:noFill/>
          <a:ln>
            <a:noFill/>
          </a:ln>
        </p:spPr>
      </p:pic>
      <p:pic>
        <p:nvPicPr>
          <p:cNvPr descr="preencoded.png" id="326" name="Google Shape;326;p13"/>
          <p:cNvPicPr preferRelativeResize="0"/>
          <p:nvPr/>
        </p:nvPicPr>
        <p:blipFill rotWithShape="1">
          <a:blip r:embed="rId8">
            <a:alphaModFix/>
          </a:blip>
          <a:srcRect b="0" l="0" r="0" t="0"/>
          <a:stretch/>
        </p:blipFill>
        <p:spPr>
          <a:xfrm>
            <a:off x="1420155" y="6836146"/>
            <a:ext cx="3592860" cy="814913"/>
          </a:xfrm>
          <a:prstGeom prst="rect">
            <a:avLst/>
          </a:prstGeom>
          <a:noFill/>
          <a:ln>
            <a:noFill/>
          </a:ln>
        </p:spPr>
      </p:pic>
      <p:pic>
        <p:nvPicPr>
          <p:cNvPr descr="preencoded.png" id="327" name="Google Shape;327;p13"/>
          <p:cNvPicPr preferRelativeResize="0"/>
          <p:nvPr/>
        </p:nvPicPr>
        <p:blipFill rotWithShape="1">
          <a:blip r:embed="rId7">
            <a:alphaModFix/>
          </a:blip>
          <a:srcRect b="0" l="0" r="0" t="0"/>
          <a:stretch/>
        </p:blipFill>
        <p:spPr>
          <a:xfrm>
            <a:off x="5832043" y="4242999"/>
            <a:ext cx="3592860" cy="1103864"/>
          </a:xfrm>
          <a:prstGeom prst="rect">
            <a:avLst/>
          </a:prstGeom>
          <a:noFill/>
          <a:ln>
            <a:noFill/>
          </a:ln>
        </p:spPr>
      </p:pic>
      <p:pic>
        <p:nvPicPr>
          <p:cNvPr descr="preencoded.png" id="328" name="Google Shape;328;p13"/>
          <p:cNvPicPr preferRelativeResize="0"/>
          <p:nvPr/>
        </p:nvPicPr>
        <p:blipFill rotWithShape="1">
          <a:blip r:embed="rId7">
            <a:alphaModFix/>
          </a:blip>
          <a:srcRect b="0" l="0" r="0" t="0"/>
          <a:stretch/>
        </p:blipFill>
        <p:spPr>
          <a:xfrm>
            <a:off x="5832043" y="5539618"/>
            <a:ext cx="3592860" cy="1103864"/>
          </a:xfrm>
          <a:prstGeom prst="rect">
            <a:avLst/>
          </a:prstGeom>
          <a:noFill/>
          <a:ln>
            <a:noFill/>
          </a:ln>
        </p:spPr>
      </p:pic>
      <p:pic>
        <p:nvPicPr>
          <p:cNvPr descr="preencoded.png" id="329" name="Google Shape;329;p13"/>
          <p:cNvPicPr preferRelativeResize="0"/>
          <p:nvPr/>
        </p:nvPicPr>
        <p:blipFill rotWithShape="1">
          <a:blip r:embed="rId8">
            <a:alphaModFix/>
          </a:blip>
          <a:srcRect b="0" l="0" r="0" t="0"/>
          <a:stretch/>
        </p:blipFill>
        <p:spPr>
          <a:xfrm>
            <a:off x="5832043" y="6836146"/>
            <a:ext cx="3592860" cy="814913"/>
          </a:xfrm>
          <a:prstGeom prst="rect">
            <a:avLst/>
          </a:prstGeom>
          <a:noFill/>
          <a:ln>
            <a:noFill/>
          </a:ln>
        </p:spPr>
      </p:pic>
      <p:pic>
        <p:nvPicPr>
          <p:cNvPr descr="preencoded.png" id="330" name="Google Shape;330;p13"/>
          <p:cNvPicPr preferRelativeResize="0"/>
          <p:nvPr/>
        </p:nvPicPr>
        <p:blipFill rotWithShape="1">
          <a:blip r:embed="rId7">
            <a:alphaModFix/>
          </a:blip>
          <a:srcRect b="0" l="0" r="0" t="0"/>
          <a:stretch/>
        </p:blipFill>
        <p:spPr>
          <a:xfrm>
            <a:off x="10243932" y="4242999"/>
            <a:ext cx="3592860" cy="1103864"/>
          </a:xfrm>
          <a:prstGeom prst="rect">
            <a:avLst/>
          </a:prstGeom>
          <a:noFill/>
          <a:ln>
            <a:noFill/>
          </a:ln>
        </p:spPr>
      </p:pic>
      <p:pic>
        <p:nvPicPr>
          <p:cNvPr descr="preencoded.png" id="331" name="Google Shape;331;p13"/>
          <p:cNvPicPr preferRelativeResize="0"/>
          <p:nvPr/>
        </p:nvPicPr>
        <p:blipFill rotWithShape="1">
          <a:blip r:embed="rId7">
            <a:alphaModFix/>
          </a:blip>
          <a:srcRect b="0" l="0" r="0" t="0"/>
          <a:stretch/>
        </p:blipFill>
        <p:spPr>
          <a:xfrm>
            <a:off x="10243932" y="5539618"/>
            <a:ext cx="3592860" cy="1103864"/>
          </a:xfrm>
          <a:prstGeom prst="rect">
            <a:avLst/>
          </a:prstGeom>
          <a:noFill/>
          <a:ln>
            <a:noFill/>
          </a:ln>
        </p:spPr>
      </p:pic>
      <p:pic>
        <p:nvPicPr>
          <p:cNvPr descr="preencoded.png" id="332" name="Google Shape;332;p13"/>
          <p:cNvPicPr preferRelativeResize="0"/>
          <p:nvPr/>
        </p:nvPicPr>
        <p:blipFill rotWithShape="1">
          <a:blip r:embed="rId9">
            <a:alphaModFix/>
          </a:blip>
          <a:srcRect b="0" l="0" r="0" t="0"/>
          <a:stretch/>
        </p:blipFill>
        <p:spPr>
          <a:xfrm>
            <a:off x="778794" y="4161892"/>
            <a:ext cx="463509" cy="463509"/>
          </a:xfrm>
          <a:prstGeom prst="rect">
            <a:avLst/>
          </a:prstGeom>
          <a:noFill/>
          <a:ln>
            <a:noFill/>
          </a:ln>
        </p:spPr>
      </p:pic>
      <p:pic>
        <p:nvPicPr>
          <p:cNvPr descr="preencoded.png" id="333" name="Google Shape;333;p13"/>
          <p:cNvPicPr preferRelativeResize="0"/>
          <p:nvPr/>
        </p:nvPicPr>
        <p:blipFill rotWithShape="1">
          <a:blip r:embed="rId9">
            <a:alphaModFix/>
          </a:blip>
          <a:srcRect b="0" l="0" r="0" t="0"/>
          <a:stretch/>
        </p:blipFill>
        <p:spPr>
          <a:xfrm>
            <a:off x="778794" y="5458511"/>
            <a:ext cx="463509" cy="463509"/>
          </a:xfrm>
          <a:prstGeom prst="rect">
            <a:avLst/>
          </a:prstGeom>
          <a:noFill/>
          <a:ln>
            <a:noFill/>
          </a:ln>
        </p:spPr>
      </p:pic>
      <p:pic>
        <p:nvPicPr>
          <p:cNvPr descr="preencoded.png" id="334" name="Google Shape;334;p13"/>
          <p:cNvPicPr preferRelativeResize="0"/>
          <p:nvPr/>
        </p:nvPicPr>
        <p:blipFill rotWithShape="1">
          <a:blip r:embed="rId9">
            <a:alphaModFix/>
          </a:blip>
          <a:srcRect b="0" l="0" r="0" t="0"/>
          <a:stretch/>
        </p:blipFill>
        <p:spPr>
          <a:xfrm>
            <a:off x="5190774" y="4161892"/>
            <a:ext cx="463509" cy="463509"/>
          </a:xfrm>
          <a:prstGeom prst="rect">
            <a:avLst/>
          </a:prstGeom>
          <a:noFill/>
          <a:ln>
            <a:noFill/>
          </a:ln>
        </p:spPr>
      </p:pic>
      <p:pic>
        <p:nvPicPr>
          <p:cNvPr descr="preencoded.png" id="335" name="Google Shape;335;p13"/>
          <p:cNvPicPr preferRelativeResize="0"/>
          <p:nvPr/>
        </p:nvPicPr>
        <p:blipFill rotWithShape="1">
          <a:blip r:embed="rId9">
            <a:alphaModFix/>
          </a:blip>
          <a:srcRect b="0" l="0" r="0" t="0"/>
          <a:stretch/>
        </p:blipFill>
        <p:spPr>
          <a:xfrm>
            <a:off x="778794" y="6755039"/>
            <a:ext cx="463509" cy="463509"/>
          </a:xfrm>
          <a:prstGeom prst="rect">
            <a:avLst/>
          </a:prstGeom>
          <a:noFill/>
          <a:ln>
            <a:noFill/>
          </a:ln>
        </p:spPr>
      </p:pic>
      <p:pic>
        <p:nvPicPr>
          <p:cNvPr descr="preencoded.png" id="336" name="Google Shape;336;p13"/>
          <p:cNvPicPr preferRelativeResize="0"/>
          <p:nvPr/>
        </p:nvPicPr>
        <p:blipFill rotWithShape="1">
          <a:blip r:embed="rId9">
            <a:alphaModFix/>
          </a:blip>
          <a:srcRect b="0" l="0" r="0" t="0"/>
          <a:stretch/>
        </p:blipFill>
        <p:spPr>
          <a:xfrm>
            <a:off x="5190774" y="5458511"/>
            <a:ext cx="463509" cy="463509"/>
          </a:xfrm>
          <a:prstGeom prst="rect">
            <a:avLst/>
          </a:prstGeom>
          <a:noFill/>
          <a:ln>
            <a:noFill/>
          </a:ln>
        </p:spPr>
      </p:pic>
      <p:pic>
        <p:nvPicPr>
          <p:cNvPr descr="preencoded.png" id="337" name="Google Shape;337;p13"/>
          <p:cNvPicPr preferRelativeResize="0"/>
          <p:nvPr/>
        </p:nvPicPr>
        <p:blipFill rotWithShape="1">
          <a:blip r:embed="rId9">
            <a:alphaModFix/>
          </a:blip>
          <a:srcRect b="0" l="0" r="0" t="0"/>
          <a:stretch/>
        </p:blipFill>
        <p:spPr>
          <a:xfrm>
            <a:off x="5190774" y="6755039"/>
            <a:ext cx="463509" cy="463509"/>
          </a:xfrm>
          <a:prstGeom prst="rect">
            <a:avLst/>
          </a:prstGeom>
          <a:noFill/>
          <a:ln>
            <a:noFill/>
          </a:ln>
        </p:spPr>
      </p:pic>
      <p:pic>
        <p:nvPicPr>
          <p:cNvPr descr="preencoded.png" id="338" name="Google Shape;338;p13"/>
          <p:cNvPicPr preferRelativeResize="0"/>
          <p:nvPr/>
        </p:nvPicPr>
        <p:blipFill rotWithShape="1">
          <a:blip r:embed="rId9">
            <a:alphaModFix/>
          </a:blip>
          <a:srcRect b="0" l="0" r="0" t="0"/>
          <a:stretch/>
        </p:blipFill>
        <p:spPr>
          <a:xfrm>
            <a:off x="9602663" y="4161892"/>
            <a:ext cx="463509" cy="463509"/>
          </a:xfrm>
          <a:prstGeom prst="rect">
            <a:avLst/>
          </a:prstGeom>
          <a:noFill/>
          <a:ln>
            <a:noFill/>
          </a:ln>
        </p:spPr>
      </p:pic>
      <p:pic>
        <p:nvPicPr>
          <p:cNvPr descr="preencoded.png" id="339" name="Google Shape;339;p13"/>
          <p:cNvPicPr preferRelativeResize="0"/>
          <p:nvPr/>
        </p:nvPicPr>
        <p:blipFill rotWithShape="1">
          <a:blip r:embed="rId9">
            <a:alphaModFix/>
          </a:blip>
          <a:srcRect b="0" l="0" r="0" t="0"/>
          <a:stretch/>
        </p:blipFill>
        <p:spPr>
          <a:xfrm>
            <a:off x="9602663" y="5458511"/>
            <a:ext cx="463509" cy="463509"/>
          </a:xfrm>
          <a:prstGeom prst="rect">
            <a:avLst/>
          </a:prstGeom>
          <a:noFill/>
          <a:ln>
            <a:noFill/>
          </a:ln>
        </p:spPr>
      </p:pic>
      <p:sp>
        <p:nvSpPr>
          <p:cNvPr id="340" name="Google Shape;340;p13"/>
          <p:cNvSpPr/>
          <p:nvPr/>
        </p:nvSpPr>
        <p:spPr>
          <a:xfrm>
            <a:off x="793699" y="2972532"/>
            <a:ext cx="13043093" cy="48198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036"/>
              <a:buFont typeface="Arial"/>
              <a:buNone/>
            </a:pPr>
            <a:r>
              <a:rPr b="0" i="0" lang="en-US" sz="3036" u="none" cap="none" strike="noStrike">
                <a:solidFill>
                  <a:srgbClr val="2F3550"/>
                </a:solidFill>
                <a:latin typeface="Arial"/>
                <a:ea typeface="Arial"/>
                <a:cs typeface="Arial"/>
                <a:sym typeface="Arial"/>
              </a:rPr>
              <a:t>Scope of Testing</a:t>
            </a:r>
            <a:endParaRPr b="0" i="0" sz="3036" u="none" cap="none" strike="noStrike"/>
          </a:p>
        </p:txBody>
      </p:sp>
      <p:sp>
        <p:nvSpPr>
          <p:cNvPr id="341" name="Google Shape;341;p13"/>
          <p:cNvSpPr/>
          <p:nvPr/>
        </p:nvSpPr>
        <p:spPr>
          <a:xfrm>
            <a:off x="793699" y="3671133"/>
            <a:ext cx="13043093"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Testing covers:</a:t>
            </a:r>
            <a:endParaRPr b="0" i="0" sz="1518" u="none" cap="none" strike="noStrike"/>
          </a:p>
        </p:txBody>
      </p:sp>
      <p:sp>
        <p:nvSpPr>
          <p:cNvPr id="342" name="Google Shape;342;p13"/>
          <p:cNvSpPr/>
          <p:nvPr/>
        </p:nvSpPr>
        <p:spPr>
          <a:xfrm>
            <a:off x="926562" y="4185026"/>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1</a:t>
            </a:r>
            <a:endParaRPr b="0" i="0" sz="2277" u="none" cap="none" strike="noStrike"/>
          </a:p>
        </p:txBody>
      </p:sp>
      <p:sp>
        <p:nvSpPr>
          <p:cNvPr id="343" name="Google Shape;343;p13"/>
          <p:cNvSpPr/>
          <p:nvPr/>
        </p:nvSpPr>
        <p:spPr>
          <a:xfrm>
            <a:off x="1420155" y="4242999"/>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Functional Testing</a:t>
            </a:r>
            <a:endParaRPr b="0" i="0" sz="1898" u="none" cap="none" strike="noStrike"/>
          </a:p>
        </p:txBody>
      </p:sp>
      <p:sp>
        <p:nvSpPr>
          <p:cNvPr id="344" name="Google Shape;344;p13"/>
          <p:cNvSpPr/>
          <p:nvPr/>
        </p:nvSpPr>
        <p:spPr>
          <a:xfrm>
            <a:off x="1420155" y="4636557"/>
            <a:ext cx="3592860"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All user workflows, business logic, data validation.</a:t>
            </a:r>
            <a:endParaRPr b="0" i="0" sz="1518" u="none" cap="none" strike="noStrike"/>
          </a:p>
        </p:txBody>
      </p:sp>
      <p:sp>
        <p:nvSpPr>
          <p:cNvPr id="345" name="Google Shape;345;p13"/>
          <p:cNvSpPr/>
          <p:nvPr/>
        </p:nvSpPr>
        <p:spPr>
          <a:xfrm>
            <a:off x="926562" y="5481554"/>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4</a:t>
            </a:r>
            <a:endParaRPr b="0" i="0" sz="2277" u="none" cap="none" strike="noStrike"/>
          </a:p>
        </p:txBody>
      </p:sp>
      <p:sp>
        <p:nvSpPr>
          <p:cNvPr id="346" name="Google Shape;346;p13"/>
          <p:cNvSpPr/>
          <p:nvPr/>
        </p:nvSpPr>
        <p:spPr>
          <a:xfrm>
            <a:off x="1420155" y="5539618"/>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Performance Testing</a:t>
            </a:r>
            <a:endParaRPr b="0" i="0" sz="1898" u="none" cap="none" strike="noStrike"/>
          </a:p>
        </p:txBody>
      </p:sp>
      <p:sp>
        <p:nvSpPr>
          <p:cNvPr id="347" name="Google Shape;347;p13"/>
          <p:cNvSpPr/>
          <p:nvPr/>
        </p:nvSpPr>
        <p:spPr>
          <a:xfrm>
            <a:off x="1420155" y="5933176"/>
            <a:ext cx="3592860"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Response times, load handling, concurrent users (target ≤ 500ms).</a:t>
            </a:r>
            <a:endParaRPr b="0" i="0" sz="1518" u="none" cap="none" strike="noStrike"/>
          </a:p>
        </p:txBody>
      </p:sp>
      <p:sp>
        <p:nvSpPr>
          <p:cNvPr id="348" name="Google Shape;348;p13"/>
          <p:cNvSpPr/>
          <p:nvPr/>
        </p:nvSpPr>
        <p:spPr>
          <a:xfrm>
            <a:off x="5338450" y="4185026"/>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2</a:t>
            </a:r>
            <a:endParaRPr b="0" i="0" sz="2277" u="none" cap="none" strike="noStrike"/>
          </a:p>
        </p:txBody>
      </p:sp>
      <p:sp>
        <p:nvSpPr>
          <p:cNvPr id="349" name="Google Shape;349;p13"/>
          <p:cNvSpPr/>
          <p:nvPr/>
        </p:nvSpPr>
        <p:spPr>
          <a:xfrm>
            <a:off x="926562" y="6778081"/>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7</a:t>
            </a:r>
            <a:endParaRPr b="0" i="0" sz="2277" u="none" cap="none" strike="noStrike"/>
          </a:p>
        </p:txBody>
      </p:sp>
      <p:sp>
        <p:nvSpPr>
          <p:cNvPr id="350" name="Google Shape;350;p13"/>
          <p:cNvSpPr/>
          <p:nvPr/>
        </p:nvSpPr>
        <p:spPr>
          <a:xfrm>
            <a:off x="1420155" y="6836146"/>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Multilingual Testing</a:t>
            </a:r>
            <a:endParaRPr b="0" i="0" sz="1898" u="none" cap="none" strike="noStrike"/>
          </a:p>
        </p:txBody>
      </p:sp>
      <p:sp>
        <p:nvSpPr>
          <p:cNvPr id="351" name="Google Shape;351;p13"/>
          <p:cNvSpPr/>
          <p:nvPr/>
        </p:nvSpPr>
        <p:spPr>
          <a:xfrm>
            <a:off x="5832043" y="4242999"/>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API Testing</a:t>
            </a:r>
            <a:endParaRPr b="0" i="0" sz="1898" u="none" cap="none" strike="noStrike"/>
          </a:p>
        </p:txBody>
      </p:sp>
      <p:sp>
        <p:nvSpPr>
          <p:cNvPr id="352" name="Google Shape;352;p13"/>
          <p:cNvSpPr/>
          <p:nvPr/>
        </p:nvSpPr>
        <p:spPr>
          <a:xfrm>
            <a:off x="1420155" y="7229704"/>
            <a:ext cx="3592860"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English/Urdu UI, chatbot responses.</a:t>
            </a:r>
            <a:endParaRPr b="0" i="0" sz="1518" u="none" cap="none" strike="noStrike"/>
          </a:p>
        </p:txBody>
      </p:sp>
      <p:sp>
        <p:nvSpPr>
          <p:cNvPr id="353" name="Google Shape;353;p13"/>
          <p:cNvSpPr/>
          <p:nvPr/>
        </p:nvSpPr>
        <p:spPr>
          <a:xfrm>
            <a:off x="5832043" y="4636557"/>
            <a:ext cx="3592860"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Endpoint validation, request/response, error handling, status codes.</a:t>
            </a:r>
            <a:endParaRPr b="0" i="0" sz="1518" u="none" cap="none" strike="noStrike"/>
          </a:p>
        </p:txBody>
      </p:sp>
      <p:sp>
        <p:nvSpPr>
          <p:cNvPr id="354" name="Google Shape;354;p13"/>
          <p:cNvSpPr/>
          <p:nvPr/>
        </p:nvSpPr>
        <p:spPr>
          <a:xfrm>
            <a:off x="5338450" y="5481554"/>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5</a:t>
            </a:r>
            <a:endParaRPr b="0" i="0" sz="2277" u="none" cap="none" strike="noStrike"/>
          </a:p>
        </p:txBody>
      </p:sp>
      <p:sp>
        <p:nvSpPr>
          <p:cNvPr id="355" name="Google Shape;355;p13"/>
          <p:cNvSpPr/>
          <p:nvPr/>
        </p:nvSpPr>
        <p:spPr>
          <a:xfrm>
            <a:off x="5832043" y="5539618"/>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IoT Testing</a:t>
            </a:r>
            <a:endParaRPr b="0" i="0" sz="1898" u="none" cap="none" strike="noStrike"/>
          </a:p>
        </p:txBody>
      </p:sp>
      <p:sp>
        <p:nvSpPr>
          <p:cNvPr id="356" name="Google Shape;356;p13"/>
          <p:cNvSpPr/>
          <p:nvPr/>
        </p:nvSpPr>
        <p:spPr>
          <a:xfrm>
            <a:off x="5832043" y="5933176"/>
            <a:ext cx="3592860"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Sensor accuracy, data transmission, real-time sync.</a:t>
            </a:r>
            <a:endParaRPr b="0" i="0" sz="1518" u="none" cap="none" strike="noStrike"/>
          </a:p>
        </p:txBody>
      </p:sp>
      <p:sp>
        <p:nvSpPr>
          <p:cNvPr id="357" name="Google Shape;357;p13"/>
          <p:cNvSpPr/>
          <p:nvPr/>
        </p:nvSpPr>
        <p:spPr>
          <a:xfrm>
            <a:off x="5338450" y="6778081"/>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8</a:t>
            </a:r>
            <a:endParaRPr b="0" i="0" sz="2277" u="none" cap="none" strike="noStrike"/>
          </a:p>
        </p:txBody>
      </p:sp>
      <p:sp>
        <p:nvSpPr>
          <p:cNvPr id="358" name="Google Shape;358;p13"/>
          <p:cNvSpPr/>
          <p:nvPr/>
        </p:nvSpPr>
        <p:spPr>
          <a:xfrm>
            <a:off x="5832043" y="6836146"/>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Compatibility Testing</a:t>
            </a:r>
            <a:endParaRPr b="0" i="0" sz="1898" u="none" cap="none" strike="noStrike"/>
          </a:p>
        </p:txBody>
      </p:sp>
      <p:sp>
        <p:nvSpPr>
          <p:cNvPr id="359" name="Google Shape;359;p13"/>
          <p:cNvSpPr/>
          <p:nvPr/>
        </p:nvSpPr>
        <p:spPr>
          <a:xfrm>
            <a:off x="5832043" y="7229704"/>
            <a:ext cx="3592860"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Android/iOS/Web platforms.</a:t>
            </a:r>
            <a:endParaRPr b="0" i="0" sz="1518" u="none" cap="none" strike="noStrike"/>
          </a:p>
        </p:txBody>
      </p:sp>
      <p:sp>
        <p:nvSpPr>
          <p:cNvPr id="360" name="Google Shape;360;p13"/>
          <p:cNvSpPr/>
          <p:nvPr/>
        </p:nvSpPr>
        <p:spPr>
          <a:xfrm>
            <a:off x="9750339" y="4185026"/>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3</a:t>
            </a:r>
            <a:endParaRPr b="0" i="0" sz="2277" u="none" cap="none" strike="noStrike"/>
          </a:p>
        </p:txBody>
      </p:sp>
      <p:sp>
        <p:nvSpPr>
          <p:cNvPr id="361" name="Google Shape;361;p13"/>
          <p:cNvSpPr/>
          <p:nvPr/>
        </p:nvSpPr>
        <p:spPr>
          <a:xfrm>
            <a:off x="10243932" y="4242999"/>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Security Testing</a:t>
            </a:r>
            <a:endParaRPr b="0" i="0" sz="1898" u="none" cap="none" strike="noStrike"/>
          </a:p>
        </p:txBody>
      </p:sp>
      <p:sp>
        <p:nvSpPr>
          <p:cNvPr id="362" name="Google Shape;362;p13"/>
          <p:cNvSpPr/>
          <p:nvPr/>
        </p:nvSpPr>
        <p:spPr>
          <a:xfrm>
            <a:off x="9750339" y="5481554"/>
            <a:ext cx="167792" cy="417606"/>
          </a:xfrm>
          <a:prstGeom prst="rect">
            <a:avLst/>
          </a:prstGeom>
          <a:noFill/>
          <a:ln>
            <a:noFill/>
          </a:ln>
        </p:spPr>
        <p:txBody>
          <a:bodyPr anchorCtr="0" anchor="ctr" bIns="0" lIns="0" spcFirstLastPara="1" rIns="0" wrap="square" tIns="0">
            <a:noAutofit/>
          </a:bodyPr>
          <a:lstStyle/>
          <a:p>
            <a:pPr indent="0" lvl="0" marL="0" marR="0" rtl="0" algn="l">
              <a:lnSpc>
                <a:spcPct val="120026"/>
              </a:lnSpc>
              <a:spcBef>
                <a:spcPts val="0"/>
              </a:spcBef>
              <a:spcAft>
                <a:spcPts val="0"/>
              </a:spcAft>
              <a:buClr>
                <a:srgbClr val="000000"/>
              </a:buClr>
              <a:buSzPts val="2277"/>
              <a:buFont typeface="Arial"/>
              <a:buNone/>
            </a:pPr>
            <a:r>
              <a:rPr b="0" i="0" lang="en-US" sz="2277" u="none" cap="none" strike="noStrike">
                <a:solidFill>
                  <a:srgbClr val="000000"/>
                </a:solidFill>
                <a:latin typeface="Arial"/>
                <a:ea typeface="Arial"/>
                <a:cs typeface="Arial"/>
                <a:sym typeface="Arial"/>
              </a:rPr>
              <a:t>6</a:t>
            </a:r>
            <a:endParaRPr b="0" i="0" sz="2277" u="none" cap="none" strike="noStrike"/>
          </a:p>
        </p:txBody>
      </p:sp>
      <p:sp>
        <p:nvSpPr>
          <p:cNvPr id="363" name="Google Shape;363;p13"/>
          <p:cNvSpPr/>
          <p:nvPr/>
        </p:nvSpPr>
        <p:spPr>
          <a:xfrm>
            <a:off x="10243932" y="4636557"/>
            <a:ext cx="3592860" cy="57799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Input validation, SQL injection prevention, XSS protection.</a:t>
            </a:r>
            <a:endParaRPr b="0" i="0" sz="1518" u="none" cap="none" strike="noStrike"/>
          </a:p>
        </p:txBody>
      </p:sp>
      <p:sp>
        <p:nvSpPr>
          <p:cNvPr id="364" name="Google Shape;364;p13"/>
          <p:cNvSpPr/>
          <p:nvPr/>
        </p:nvSpPr>
        <p:spPr>
          <a:xfrm>
            <a:off x="10243932" y="5539618"/>
            <a:ext cx="3592860" cy="301112"/>
          </a:xfrm>
          <a:prstGeom prst="rect">
            <a:avLst/>
          </a:prstGeom>
          <a:noFill/>
          <a:ln>
            <a:noFill/>
          </a:ln>
        </p:spPr>
        <p:txBody>
          <a:bodyPr anchorCtr="0" anchor="ctr" bIns="0" lIns="0" spcFirstLastPara="1" rIns="0" wrap="square" tIns="0">
            <a:noAutofit/>
          </a:bodyPr>
          <a:lstStyle/>
          <a:p>
            <a:pPr indent="0" lvl="0" marL="0" marR="0" rtl="0" algn="l">
              <a:lnSpc>
                <a:spcPct val="124973"/>
              </a:lnSpc>
              <a:spcBef>
                <a:spcPts val="0"/>
              </a:spcBef>
              <a:spcAft>
                <a:spcPts val="0"/>
              </a:spcAft>
              <a:buClr>
                <a:srgbClr val="3B3A59"/>
              </a:buClr>
              <a:buSzPts val="1898"/>
              <a:buFont typeface="Arial"/>
              <a:buNone/>
            </a:pPr>
            <a:r>
              <a:rPr b="0" i="0" lang="en-US" sz="1898" u="none" cap="none" strike="noStrike">
                <a:solidFill>
                  <a:srgbClr val="3B3A59"/>
                </a:solidFill>
                <a:latin typeface="Arial"/>
                <a:ea typeface="Arial"/>
                <a:cs typeface="Arial"/>
                <a:sym typeface="Arial"/>
              </a:rPr>
              <a:t>Integration Testing</a:t>
            </a:r>
            <a:endParaRPr b="0" i="0" sz="1898" u="none" cap="none" strike="noStrike"/>
          </a:p>
        </p:txBody>
      </p:sp>
      <p:sp>
        <p:nvSpPr>
          <p:cNvPr id="365" name="Google Shape;365;p13"/>
          <p:cNvSpPr/>
          <p:nvPr/>
        </p:nvSpPr>
        <p:spPr>
          <a:xfrm>
            <a:off x="10243932" y="5933176"/>
            <a:ext cx="3592860" cy="289042"/>
          </a:xfrm>
          <a:prstGeom prst="rect">
            <a:avLst/>
          </a:prstGeom>
          <a:noFill/>
          <a:ln>
            <a:noFill/>
          </a:ln>
        </p:spPr>
        <p:txBody>
          <a:bodyPr anchorCtr="0" anchor="ctr" bIns="0" lIns="0" spcFirstLastPara="1" rIns="0" wrap="square" tIns="0">
            <a:noAutofit/>
          </a:bodyPr>
          <a:lstStyle/>
          <a:p>
            <a:pPr indent="0" lvl="0" marL="0" marR="0" rtl="0" algn="l">
              <a:lnSpc>
                <a:spcPct val="160013"/>
              </a:lnSpc>
              <a:spcBef>
                <a:spcPts val="0"/>
              </a:spcBef>
              <a:spcAft>
                <a:spcPts val="0"/>
              </a:spcAft>
              <a:buClr>
                <a:srgbClr val="3B3A59"/>
              </a:buClr>
              <a:buSzPts val="1518"/>
              <a:buFont typeface="Arial"/>
              <a:buNone/>
            </a:pPr>
            <a:r>
              <a:rPr b="0" i="0" lang="en-US" sz="1518" u="none" cap="none" strike="noStrike">
                <a:solidFill>
                  <a:srgbClr val="3B3A59"/>
                </a:solidFill>
                <a:latin typeface="Arial"/>
                <a:ea typeface="Arial"/>
                <a:cs typeface="Arial"/>
                <a:sym typeface="Arial"/>
              </a:rPr>
              <a:t>ESP32-Backend-Frontend data flow.</a:t>
            </a:r>
            <a:endParaRPr b="0" i="0" sz="1518"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preencoded.png" id="371" name="Google Shape;371;p14"/>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372" name="Google Shape;372;p14"/>
          <p:cNvPicPr preferRelativeResize="0"/>
          <p:nvPr/>
        </p:nvPicPr>
        <p:blipFill rotWithShape="1">
          <a:blip r:embed="rId4">
            <a:alphaModFix/>
          </a:blip>
          <a:srcRect b="0" l="0" r="0" t="0"/>
          <a:stretch/>
        </p:blipFill>
        <p:spPr>
          <a:xfrm>
            <a:off x="9407347" y="0"/>
            <a:ext cx="5222870" cy="8232435"/>
          </a:xfrm>
          <a:prstGeom prst="rect">
            <a:avLst/>
          </a:prstGeom>
          <a:noFill/>
          <a:ln>
            <a:noFill/>
          </a:ln>
        </p:spPr>
      </p:pic>
      <p:pic>
        <p:nvPicPr>
          <p:cNvPr descr="preencoded.png" id="373" name="Google Shape;373;p14"/>
          <p:cNvPicPr preferRelativeResize="0"/>
          <p:nvPr/>
        </p:nvPicPr>
        <p:blipFill rotWithShape="1">
          <a:blip r:embed="rId5">
            <a:alphaModFix/>
          </a:blip>
          <a:srcRect b="0" l="0" r="0" t="0"/>
          <a:stretch/>
        </p:blipFill>
        <p:spPr>
          <a:xfrm>
            <a:off x="778794" y="2545598"/>
            <a:ext cx="3950757" cy="2350831"/>
          </a:xfrm>
          <a:prstGeom prst="rect">
            <a:avLst/>
          </a:prstGeom>
          <a:noFill/>
          <a:ln>
            <a:noFill/>
          </a:ln>
        </p:spPr>
      </p:pic>
      <p:pic>
        <p:nvPicPr>
          <p:cNvPr descr="preencoded.png" id="374" name="Google Shape;374;p14"/>
          <p:cNvPicPr preferRelativeResize="0"/>
          <p:nvPr/>
        </p:nvPicPr>
        <p:blipFill rotWithShape="1">
          <a:blip r:embed="rId6">
            <a:alphaModFix/>
          </a:blip>
          <a:srcRect b="0" l="0" r="0" t="0"/>
          <a:stretch/>
        </p:blipFill>
        <p:spPr>
          <a:xfrm>
            <a:off x="778794" y="5093299"/>
            <a:ext cx="3950757" cy="2010857"/>
          </a:xfrm>
          <a:prstGeom prst="rect">
            <a:avLst/>
          </a:prstGeom>
          <a:noFill/>
          <a:ln>
            <a:noFill/>
          </a:ln>
        </p:spPr>
      </p:pic>
      <p:pic>
        <p:nvPicPr>
          <p:cNvPr descr="preencoded.png" id="375" name="Google Shape;375;p14"/>
          <p:cNvPicPr preferRelativeResize="0"/>
          <p:nvPr/>
        </p:nvPicPr>
        <p:blipFill rotWithShape="1">
          <a:blip r:embed="rId5">
            <a:alphaModFix/>
          </a:blip>
          <a:srcRect b="0" l="0" r="0" t="0"/>
          <a:stretch/>
        </p:blipFill>
        <p:spPr>
          <a:xfrm>
            <a:off x="4926513" y="2545598"/>
            <a:ext cx="3950757" cy="2350831"/>
          </a:xfrm>
          <a:prstGeom prst="rect">
            <a:avLst/>
          </a:prstGeom>
          <a:noFill/>
          <a:ln>
            <a:noFill/>
          </a:ln>
        </p:spPr>
      </p:pic>
      <p:pic>
        <p:nvPicPr>
          <p:cNvPr descr="preencoded.png" id="376" name="Google Shape;376;p14"/>
          <p:cNvPicPr preferRelativeResize="0"/>
          <p:nvPr/>
        </p:nvPicPr>
        <p:blipFill rotWithShape="1">
          <a:blip r:embed="rId6">
            <a:alphaModFix/>
          </a:blip>
          <a:srcRect b="0" l="0" r="0" t="0"/>
          <a:stretch/>
        </p:blipFill>
        <p:spPr>
          <a:xfrm>
            <a:off x="4926513" y="5093299"/>
            <a:ext cx="3950757" cy="2010857"/>
          </a:xfrm>
          <a:prstGeom prst="rect">
            <a:avLst/>
          </a:prstGeom>
          <a:noFill/>
          <a:ln>
            <a:noFill/>
          </a:ln>
        </p:spPr>
      </p:pic>
      <p:sp>
        <p:nvSpPr>
          <p:cNvPr id="377" name="Google Shape;377;p14"/>
          <p:cNvSpPr/>
          <p:nvPr/>
        </p:nvSpPr>
        <p:spPr>
          <a:xfrm>
            <a:off x="793699" y="1143274"/>
            <a:ext cx="8068666" cy="56701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572"/>
              <a:buFont typeface="Arial"/>
              <a:buNone/>
            </a:pPr>
            <a:r>
              <a:rPr b="0" i="0" lang="en-US" sz="3572" u="none" cap="none" strike="noStrike">
                <a:solidFill>
                  <a:srgbClr val="2F3550"/>
                </a:solidFill>
                <a:latin typeface="Arial"/>
                <a:ea typeface="Arial"/>
                <a:cs typeface="Arial"/>
                <a:sym typeface="Arial"/>
              </a:rPr>
              <a:t>Test Strategy</a:t>
            </a:r>
            <a:endParaRPr b="0" i="0" sz="3572" u="none" cap="none" strike="noStrike"/>
          </a:p>
        </p:txBody>
      </p:sp>
      <p:sp>
        <p:nvSpPr>
          <p:cNvPr id="378" name="Google Shape;378;p14"/>
          <p:cNvSpPr/>
          <p:nvPr/>
        </p:nvSpPr>
        <p:spPr>
          <a:xfrm>
            <a:off x="793699" y="1965411"/>
            <a:ext cx="8068666"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Multi-layered approach:</a:t>
            </a:r>
            <a:endParaRPr b="0" i="0" sz="1786" u="none" cap="none" strike="noStrike"/>
          </a:p>
        </p:txBody>
      </p:sp>
      <p:sp>
        <p:nvSpPr>
          <p:cNvPr id="379" name="Google Shape;379;p14"/>
          <p:cNvSpPr/>
          <p:nvPr/>
        </p:nvSpPr>
        <p:spPr>
          <a:xfrm>
            <a:off x="1035375" y="2802179"/>
            <a:ext cx="343768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Manual Testing (25 cases)</a:t>
            </a:r>
            <a:endParaRPr b="0" i="0" sz="2233" u="none" cap="none" strike="noStrike"/>
          </a:p>
        </p:txBody>
      </p:sp>
      <p:sp>
        <p:nvSpPr>
          <p:cNvPr id="380" name="Google Shape;380;p14"/>
          <p:cNvSpPr/>
          <p:nvPr/>
        </p:nvSpPr>
        <p:spPr>
          <a:xfrm>
            <a:off x="1035375" y="3265505"/>
            <a:ext cx="3437687" cy="1020013"/>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UI/UX consistency, functional correctness, user journeys, edge cases.</a:t>
            </a:r>
            <a:endParaRPr b="0" i="0" sz="1786" u="none" cap="none" strike="noStrike"/>
          </a:p>
        </p:txBody>
      </p:sp>
      <p:sp>
        <p:nvSpPr>
          <p:cNvPr id="381" name="Google Shape;381;p14"/>
          <p:cNvSpPr/>
          <p:nvPr/>
        </p:nvSpPr>
        <p:spPr>
          <a:xfrm>
            <a:off x="1035375" y="5349880"/>
            <a:ext cx="3437687" cy="70893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Test Automation (11 scripts)</a:t>
            </a:r>
            <a:endParaRPr b="0" i="0" sz="2233" u="none" cap="none" strike="noStrike"/>
          </a:p>
        </p:txBody>
      </p:sp>
      <p:sp>
        <p:nvSpPr>
          <p:cNvPr id="382" name="Google Shape;382;p14"/>
          <p:cNvSpPr/>
          <p:nvPr/>
        </p:nvSpPr>
        <p:spPr>
          <a:xfrm>
            <a:off x="5183002" y="2802179"/>
            <a:ext cx="3437687" cy="70893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API Testing (10 endpoints)</a:t>
            </a:r>
            <a:endParaRPr b="0" i="0" sz="2233" u="none" cap="none" strike="noStrike"/>
          </a:p>
        </p:txBody>
      </p:sp>
      <p:sp>
        <p:nvSpPr>
          <p:cNvPr id="383" name="Google Shape;383;p14"/>
          <p:cNvSpPr/>
          <p:nvPr/>
        </p:nvSpPr>
        <p:spPr>
          <a:xfrm>
            <a:off x="1035375" y="6167628"/>
            <a:ext cx="3437687"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Playwright E2E tests, regression prevention, CI/CD integration.</a:t>
            </a:r>
            <a:endParaRPr b="0" i="0" sz="1786" u="none" cap="none" strike="noStrike"/>
          </a:p>
        </p:txBody>
      </p:sp>
      <p:sp>
        <p:nvSpPr>
          <p:cNvPr id="384" name="Google Shape;384;p14"/>
          <p:cNvSpPr/>
          <p:nvPr/>
        </p:nvSpPr>
        <p:spPr>
          <a:xfrm>
            <a:off x="5183002" y="3619927"/>
            <a:ext cx="3437687" cy="1020013"/>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Postman automated scripts, validation tests, performance benchmarks.</a:t>
            </a:r>
            <a:endParaRPr b="0" i="0" sz="1786" u="none" cap="none" strike="noStrike"/>
          </a:p>
        </p:txBody>
      </p:sp>
      <p:sp>
        <p:nvSpPr>
          <p:cNvPr id="385" name="Google Shape;385;p14"/>
          <p:cNvSpPr/>
          <p:nvPr/>
        </p:nvSpPr>
        <p:spPr>
          <a:xfrm>
            <a:off x="5183002" y="5349880"/>
            <a:ext cx="343768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Defect Tracking</a:t>
            </a:r>
            <a:endParaRPr b="0" i="0" sz="2233" u="none" cap="none" strike="noStrike"/>
          </a:p>
        </p:txBody>
      </p:sp>
      <p:sp>
        <p:nvSpPr>
          <p:cNvPr id="386" name="Google Shape;386;p14"/>
          <p:cNvSpPr/>
          <p:nvPr/>
        </p:nvSpPr>
        <p:spPr>
          <a:xfrm>
            <a:off x="5183002" y="5813115"/>
            <a:ext cx="3437687" cy="1020013"/>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Jira workflow (New-In Progress→Testing→Closed), priority-based resolution.</a:t>
            </a:r>
            <a:endParaRPr b="0" i="0" sz="1786"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preencoded.png" id="392" name="Google Shape;392;p15"/>
          <p:cNvPicPr preferRelativeResize="0"/>
          <p:nvPr/>
        </p:nvPicPr>
        <p:blipFill rotWithShape="1">
          <a:blip r:embed="rId3">
            <a:alphaModFix/>
          </a:blip>
          <a:srcRect b="0" l="0" r="0" t="0"/>
          <a:stretch/>
        </p:blipFill>
        <p:spPr>
          <a:xfrm>
            <a:off x="0" y="0"/>
            <a:ext cx="14630400" cy="8249260"/>
          </a:xfrm>
          <a:prstGeom prst="rect">
            <a:avLst/>
          </a:prstGeom>
          <a:noFill/>
          <a:ln>
            <a:noFill/>
          </a:ln>
        </p:spPr>
      </p:pic>
      <p:pic>
        <p:nvPicPr>
          <p:cNvPr descr="preencoded.png" id="393" name="Google Shape;393;p15"/>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394" name="Google Shape;394;p15"/>
          <p:cNvPicPr preferRelativeResize="0"/>
          <p:nvPr/>
        </p:nvPicPr>
        <p:blipFill rotWithShape="1">
          <a:blip r:embed="rId5">
            <a:alphaModFix/>
          </a:blip>
          <a:srcRect b="0" l="0" r="0" t="0"/>
          <a:stretch/>
        </p:blipFill>
        <p:spPr>
          <a:xfrm>
            <a:off x="793699" y="4011656"/>
            <a:ext cx="6436462" cy="382676"/>
          </a:xfrm>
          <a:prstGeom prst="rect">
            <a:avLst/>
          </a:prstGeom>
          <a:noFill/>
          <a:ln>
            <a:noFill/>
          </a:ln>
        </p:spPr>
      </p:pic>
      <p:pic>
        <p:nvPicPr>
          <p:cNvPr descr="preencoded.png" id="395" name="Google Shape;395;p15"/>
          <p:cNvPicPr preferRelativeResize="0"/>
          <p:nvPr/>
        </p:nvPicPr>
        <p:blipFill rotWithShape="1">
          <a:blip r:embed="rId5">
            <a:alphaModFix/>
          </a:blip>
          <a:srcRect b="0" l="0" r="0" t="0"/>
          <a:stretch/>
        </p:blipFill>
        <p:spPr>
          <a:xfrm>
            <a:off x="793699" y="4564319"/>
            <a:ext cx="6436462" cy="382676"/>
          </a:xfrm>
          <a:prstGeom prst="rect">
            <a:avLst/>
          </a:prstGeom>
          <a:noFill/>
          <a:ln>
            <a:noFill/>
          </a:ln>
        </p:spPr>
      </p:pic>
      <p:pic>
        <p:nvPicPr>
          <p:cNvPr descr="preencoded.png" id="396" name="Google Shape;396;p15"/>
          <p:cNvPicPr preferRelativeResize="0"/>
          <p:nvPr/>
        </p:nvPicPr>
        <p:blipFill rotWithShape="1">
          <a:blip r:embed="rId5">
            <a:alphaModFix/>
          </a:blip>
          <a:srcRect b="0" l="0" r="0" t="0"/>
          <a:stretch/>
        </p:blipFill>
        <p:spPr>
          <a:xfrm>
            <a:off x="793699" y="5117074"/>
            <a:ext cx="6436462" cy="382676"/>
          </a:xfrm>
          <a:prstGeom prst="rect">
            <a:avLst/>
          </a:prstGeom>
          <a:noFill/>
          <a:ln>
            <a:noFill/>
          </a:ln>
        </p:spPr>
      </p:pic>
      <p:pic>
        <p:nvPicPr>
          <p:cNvPr descr="preencoded.png" id="397" name="Google Shape;397;p15"/>
          <p:cNvPicPr preferRelativeResize="0"/>
          <p:nvPr/>
        </p:nvPicPr>
        <p:blipFill rotWithShape="1">
          <a:blip r:embed="rId5">
            <a:alphaModFix/>
          </a:blip>
          <a:srcRect b="0" l="0" r="0" t="0"/>
          <a:stretch/>
        </p:blipFill>
        <p:spPr>
          <a:xfrm>
            <a:off x="793699" y="6137544"/>
            <a:ext cx="6436462" cy="382676"/>
          </a:xfrm>
          <a:prstGeom prst="rect">
            <a:avLst/>
          </a:prstGeom>
          <a:noFill/>
          <a:ln>
            <a:noFill/>
          </a:ln>
        </p:spPr>
      </p:pic>
      <p:pic>
        <p:nvPicPr>
          <p:cNvPr descr="preencoded.png" id="398" name="Google Shape;398;p15"/>
          <p:cNvPicPr preferRelativeResize="0"/>
          <p:nvPr/>
        </p:nvPicPr>
        <p:blipFill rotWithShape="1">
          <a:blip r:embed="rId5">
            <a:alphaModFix/>
          </a:blip>
          <a:srcRect b="0" l="0" r="0" t="0"/>
          <a:stretch/>
        </p:blipFill>
        <p:spPr>
          <a:xfrm>
            <a:off x="793699" y="6690299"/>
            <a:ext cx="6436462" cy="382676"/>
          </a:xfrm>
          <a:prstGeom prst="rect">
            <a:avLst/>
          </a:prstGeom>
          <a:noFill/>
          <a:ln>
            <a:noFill/>
          </a:ln>
        </p:spPr>
      </p:pic>
      <p:pic>
        <p:nvPicPr>
          <p:cNvPr descr="preencoded.png" id="399" name="Google Shape;399;p15"/>
          <p:cNvPicPr preferRelativeResize="0"/>
          <p:nvPr/>
        </p:nvPicPr>
        <p:blipFill rotWithShape="1">
          <a:blip r:embed="rId5">
            <a:alphaModFix/>
          </a:blip>
          <a:srcRect b="0" l="0" r="0" t="0"/>
          <a:stretch/>
        </p:blipFill>
        <p:spPr>
          <a:xfrm>
            <a:off x="793699" y="7242962"/>
            <a:ext cx="6436462" cy="382676"/>
          </a:xfrm>
          <a:prstGeom prst="rect">
            <a:avLst/>
          </a:prstGeom>
          <a:noFill/>
          <a:ln>
            <a:noFill/>
          </a:ln>
        </p:spPr>
      </p:pic>
      <p:pic>
        <p:nvPicPr>
          <p:cNvPr descr="preencoded.png" id="400" name="Google Shape;400;p15"/>
          <p:cNvPicPr preferRelativeResize="0"/>
          <p:nvPr/>
        </p:nvPicPr>
        <p:blipFill rotWithShape="1">
          <a:blip r:embed="rId5">
            <a:alphaModFix/>
          </a:blip>
          <a:srcRect b="0" l="0" r="0" t="0"/>
          <a:stretch/>
        </p:blipFill>
        <p:spPr>
          <a:xfrm>
            <a:off x="7400331" y="4011656"/>
            <a:ext cx="6436462" cy="382676"/>
          </a:xfrm>
          <a:prstGeom prst="rect">
            <a:avLst/>
          </a:prstGeom>
          <a:noFill/>
          <a:ln>
            <a:noFill/>
          </a:ln>
        </p:spPr>
      </p:pic>
      <p:pic>
        <p:nvPicPr>
          <p:cNvPr descr="preencoded.png" id="401" name="Google Shape;401;p15"/>
          <p:cNvPicPr preferRelativeResize="0"/>
          <p:nvPr/>
        </p:nvPicPr>
        <p:blipFill rotWithShape="1">
          <a:blip r:embed="rId5">
            <a:alphaModFix/>
          </a:blip>
          <a:srcRect b="0" l="0" r="0" t="0"/>
          <a:stretch/>
        </p:blipFill>
        <p:spPr>
          <a:xfrm>
            <a:off x="7400331" y="4564319"/>
            <a:ext cx="6436462" cy="382676"/>
          </a:xfrm>
          <a:prstGeom prst="rect">
            <a:avLst/>
          </a:prstGeom>
          <a:noFill/>
          <a:ln>
            <a:noFill/>
          </a:ln>
        </p:spPr>
      </p:pic>
      <p:pic>
        <p:nvPicPr>
          <p:cNvPr descr="preencoded.png" id="402" name="Google Shape;402;p15"/>
          <p:cNvPicPr preferRelativeResize="0"/>
          <p:nvPr/>
        </p:nvPicPr>
        <p:blipFill rotWithShape="1">
          <a:blip r:embed="rId5">
            <a:alphaModFix/>
          </a:blip>
          <a:srcRect b="0" l="0" r="0" t="0"/>
          <a:stretch/>
        </p:blipFill>
        <p:spPr>
          <a:xfrm>
            <a:off x="7400331" y="5117074"/>
            <a:ext cx="6436462" cy="382676"/>
          </a:xfrm>
          <a:prstGeom prst="rect">
            <a:avLst/>
          </a:prstGeom>
          <a:noFill/>
          <a:ln>
            <a:noFill/>
          </a:ln>
        </p:spPr>
      </p:pic>
      <p:pic>
        <p:nvPicPr>
          <p:cNvPr descr="preencoded.png" id="403" name="Google Shape;403;p15"/>
          <p:cNvPicPr preferRelativeResize="0"/>
          <p:nvPr/>
        </p:nvPicPr>
        <p:blipFill rotWithShape="1">
          <a:blip r:embed="rId5">
            <a:alphaModFix/>
          </a:blip>
          <a:srcRect b="0" l="0" r="0" t="0"/>
          <a:stretch/>
        </p:blipFill>
        <p:spPr>
          <a:xfrm>
            <a:off x="7400331" y="6137544"/>
            <a:ext cx="6436462" cy="382676"/>
          </a:xfrm>
          <a:prstGeom prst="rect">
            <a:avLst/>
          </a:prstGeom>
          <a:noFill/>
          <a:ln>
            <a:noFill/>
          </a:ln>
        </p:spPr>
      </p:pic>
      <p:pic>
        <p:nvPicPr>
          <p:cNvPr descr="preencoded.png" id="404" name="Google Shape;404;p15"/>
          <p:cNvPicPr preferRelativeResize="0"/>
          <p:nvPr/>
        </p:nvPicPr>
        <p:blipFill rotWithShape="1">
          <a:blip r:embed="rId5">
            <a:alphaModFix/>
          </a:blip>
          <a:srcRect b="0" l="0" r="0" t="0"/>
          <a:stretch/>
        </p:blipFill>
        <p:spPr>
          <a:xfrm>
            <a:off x="7400331" y="6690299"/>
            <a:ext cx="6436462" cy="382676"/>
          </a:xfrm>
          <a:prstGeom prst="rect">
            <a:avLst/>
          </a:prstGeom>
          <a:noFill/>
          <a:ln>
            <a:noFill/>
          </a:ln>
        </p:spPr>
      </p:pic>
      <p:pic>
        <p:nvPicPr>
          <p:cNvPr descr="preencoded.png" id="405" name="Google Shape;405;p15"/>
          <p:cNvPicPr preferRelativeResize="0"/>
          <p:nvPr/>
        </p:nvPicPr>
        <p:blipFill rotWithShape="1">
          <a:blip r:embed="rId6">
            <a:alphaModFix/>
          </a:blip>
          <a:srcRect b="0" l="0" r="0" t="0"/>
          <a:stretch/>
        </p:blipFill>
        <p:spPr>
          <a:xfrm>
            <a:off x="1346454" y="4069903"/>
            <a:ext cx="5883798" cy="382676"/>
          </a:xfrm>
          <a:prstGeom prst="rect">
            <a:avLst/>
          </a:prstGeom>
          <a:noFill/>
          <a:ln>
            <a:noFill/>
          </a:ln>
        </p:spPr>
      </p:pic>
      <p:pic>
        <p:nvPicPr>
          <p:cNvPr descr="preencoded.png" id="406" name="Google Shape;406;p15"/>
          <p:cNvPicPr preferRelativeResize="0"/>
          <p:nvPr/>
        </p:nvPicPr>
        <p:blipFill rotWithShape="1">
          <a:blip r:embed="rId6">
            <a:alphaModFix/>
          </a:blip>
          <a:srcRect b="0" l="0" r="0" t="0"/>
          <a:stretch/>
        </p:blipFill>
        <p:spPr>
          <a:xfrm>
            <a:off x="1346454" y="4622658"/>
            <a:ext cx="5883798" cy="382676"/>
          </a:xfrm>
          <a:prstGeom prst="rect">
            <a:avLst/>
          </a:prstGeom>
          <a:noFill/>
          <a:ln>
            <a:noFill/>
          </a:ln>
        </p:spPr>
      </p:pic>
      <p:pic>
        <p:nvPicPr>
          <p:cNvPr descr="preencoded.png" id="407" name="Google Shape;407;p15"/>
          <p:cNvPicPr preferRelativeResize="0"/>
          <p:nvPr/>
        </p:nvPicPr>
        <p:blipFill rotWithShape="1">
          <a:blip r:embed="rId6">
            <a:alphaModFix/>
          </a:blip>
          <a:srcRect b="0" l="0" r="0" t="0"/>
          <a:stretch/>
        </p:blipFill>
        <p:spPr>
          <a:xfrm>
            <a:off x="1346454" y="5175321"/>
            <a:ext cx="5883798" cy="382676"/>
          </a:xfrm>
          <a:prstGeom prst="rect">
            <a:avLst/>
          </a:prstGeom>
          <a:noFill/>
          <a:ln>
            <a:noFill/>
          </a:ln>
        </p:spPr>
      </p:pic>
      <p:pic>
        <p:nvPicPr>
          <p:cNvPr descr="preencoded.png" id="408" name="Google Shape;408;p15"/>
          <p:cNvPicPr preferRelativeResize="0"/>
          <p:nvPr/>
        </p:nvPicPr>
        <p:blipFill rotWithShape="1">
          <a:blip r:embed="rId6">
            <a:alphaModFix/>
          </a:blip>
          <a:srcRect b="0" l="0" r="0" t="0"/>
          <a:stretch/>
        </p:blipFill>
        <p:spPr>
          <a:xfrm>
            <a:off x="1346454" y="6195792"/>
            <a:ext cx="5883798" cy="382676"/>
          </a:xfrm>
          <a:prstGeom prst="rect">
            <a:avLst/>
          </a:prstGeom>
          <a:noFill/>
          <a:ln>
            <a:noFill/>
          </a:ln>
        </p:spPr>
      </p:pic>
      <p:pic>
        <p:nvPicPr>
          <p:cNvPr descr="preencoded.png" id="409" name="Google Shape;409;p15"/>
          <p:cNvPicPr preferRelativeResize="0"/>
          <p:nvPr/>
        </p:nvPicPr>
        <p:blipFill rotWithShape="1">
          <a:blip r:embed="rId6">
            <a:alphaModFix/>
          </a:blip>
          <a:srcRect b="0" l="0" r="0" t="0"/>
          <a:stretch/>
        </p:blipFill>
        <p:spPr>
          <a:xfrm>
            <a:off x="1346454" y="6748546"/>
            <a:ext cx="5883798" cy="382676"/>
          </a:xfrm>
          <a:prstGeom prst="rect">
            <a:avLst/>
          </a:prstGeom>
          <a:noFill/>
          <a:ln>
            <a:noFill/>
          </a:ln>
        </p:spPr>
      </p:pic>
      <p:pic>
        <p:nvPicPr>
          <p:cNvPr descr="preencoded.png" id="410" name="Google Shape;410;p15"/>
          <p:cNvPicPr preferRelativeResize="0"/>
          <p:nvPr/>
        </p:nvPicPr>
        <p:blipFill rotWithShape="1">
          <a:blip r:embed="rId6">
            <a:alphaModFix/>
          </a:blip>
          <a:srcRect b="0" l="0" r="0" t="0"/>
          <a:stretch/>
        </p:blipFill>
        <p:spPr>
          <a:xfrm>
            <a:off x="1346454" y="7301301"/>
            <a:ext cx="5883798" cy="382676"/>
          </a:xfrm>
          <a:prstGeom prst="rect">
            <a:avLst/>
          </a:prstGeom>
          <a:noFill/>
          <a:ln>
            <a:noFill/>
          </a:ln>
        </p:spPr>
      </p:pic>
      <p:pic>
        <p:nvPicPr>
          <p:cNvPr descr="preencoded.png" id="411" name="Google Shape;411;p15"/>
          <p:cNvPicPr preferRelativeResize="0"/>
          <p:nvPr/>
        </p:nvPicPr>
        <p:blipFill rotWithShape="1">
          <a:blip r:embed="rId6">
            <a:alphaModFix/>
          </a:blip>
          <a:srcRect b="0" l="0" r="0" t="0"/>
          <a:stretch/>
        </p:blipFill>
        <p:spPr>
          <a:xfrm>
            <a:off x="7953085" y="4069903"/>
            <a:ext cx="5883798" cy="382676"/>
          </a:xfrm>
          <a:prstGeom prst="rect">
            <a:avLst/>
          </a:prstGeom>
          <a:noFill/>
          <a:ln>
            <a:noFill/>
          </a:ln>
        </p:spPr>
      </p:pic>
      <p:pic>
        <p:nvPicPr>
          <p:cNvPr descr="preencoded.png" id="412" name="Google Shape;412;p15"/>
          <p:cNvPicPr preferRelativeResize="0"/>
          <p:nvPr/>
        </p:nvPicPr>
        <p:blipFill rotWithShape="1">
          <a:blip r:embed="rId6">
            <a:alphaModFix/>
          </a:blip>
          <a:srcRect b="0" l="0" r="0" t="0"/>
          <a:stretch/>
        </p:blipFill>
        <p:spPr>
          <a:xfrm>
            <a:off x="7953085" y="4622658"/>
            <a:ext cx="5883798" cy="382676"/>
          </a:xfrm>
          <a:prstGeom prst="rect">
            <a:avLst/>
          </a:prstGeom>
          <a:noFill/>
          <a:ln>
            <a:noFill/>
          </a:ln>
        </p:spPr>
      </p:pic>
      <p:pic>
        <p:nvPicPr>
          <p:cNvPr descr="preencoded.png" id="413" name="Google Shape;413;p15"/>
          <p:cNvPicPr preferRelativeResize="0"/>
          <p:nvPr/>
        </p:nvPicPr>
        <p:blipFill rotWithShape="1">
          <a:blip r:embed="rId6">
            <a:alphaModFix/>
          </a:blip>
          <a:srcRect b="0" l="0" r="0" t="0"/>
          <a:stretch/>
        </p:blipFill>
        <p:spPr>
          <a:xfrm>
            <a:off x="7953085" y="5175321"/>
            <a:ext cx="5883798" cy="382676"/>
          </a:xfrm>
          <a:prstGeom prst="rect">
            <a:avLst/>
          </a:prstGeom>
          <a:noFill/>
          <a:ln>
            <a:noFill/>
          </a:ln>
        </p:spPr>
      </p:pic>
      <p:pic>
        <p:nvPicPr>
          <p:cNvPr descr="preencoded.png" id="414" name="Google Shape;414;p15"/>
          <p:cNvPicPr preferRelativeResize="0"/>
          <p:nvPr/>
        </p:nvPicPr>
        <p:blipFill rotWithShape="1">
          <a:blip r:embed="rId6">
            <a:alphaModFix/>
          </a:blip>
          <a:srcRect b="0" l="0" r="0" t="0"/>
          <a:stretch/>
        </p:blipFill>
        <p:spPr>
          <a:xfrm>
            <a:off x="7953085" y="6195792"/>
            <a:ext cx="5883798" cy="382676"/>
          </a:xfrm>
          <a:prstGeom prst="rect">
            <a:avLst/>
          </a:prstGeom>
          <a:noFill/>
          <a:ln>
            <a:noFill/>
          </a:ln>
        </p:spPr>
      </p:pic>
      <p:pic>
        <p:nvPicPr>
          <p:cNvPr descr="preencoded.png" id="415" name="Google Shape;415;p15"/>
          <p:cNvPicPr preferRelativeResize="0"/>
          <p:nvPr/>
        </p:nvPicPr>
        <p:blipFill rotWithShape="1">
          <a:blip r:embed="rId6">
            <a:alphaModFix/>
          </a:blip>
          <a:srcRect b="0" l="0" r="0" t="0"/>
          <a:stretch/>
        </p:blipFill>
        <p:spPr>
          <a:xfrm>
            <a:off x="7953085" y="6748546"/>
            <a:ext cx="5883798" cy="382676"/>
          </a:xfrm>
          <a:prstGeom prst="rect">
            <a:avLst/>
          </a:prstGeom>
          <a:noFill/>
          <a:ln>
            <a:noFill/>
          </a:ln>
        </p:spPr>
      </p:pic>
      <p:pic>
        <p:nvPicPr>
          <p:cNvPr descr="preencoded.png" id="416" name="Google Shape;416;p15"/>
          <p:cNvPicPr preferRelativeResize="0"/>
          <p:nvPr/>
        </p:nvPicPr>
        <p:blipFill rotWithShape="1">
          <a:blip r:embed="rId7">
            <a:alphaModFix/>
          </a:blip>
          <a:srcRect b="0" l="0" r="0" t="0"/>
          <a:stretch/>
        </p:blipFill>
        <p:spPr>
          <a:xfrm>
            <a:off x="778794" y="3996660"/>
            <a:ext cx="412486" cy="412486"/>
          </a:xfrm>
          <a:prstGeom prst="rect">
            <a:avLst/>
          </a:prstGeom>
          <a:noFill/>
          <a:ln>
            <a:noFill/>
          </a:ln>
        </p:spPr>
      </p:pic>
      <p:pic>
        <p:nvPicPr>
          <p:cNvPr descr="preencoded.png" id="417" name="Google Shape;417;p15"/>
          <p:cNvPicPr preferRelativeResize="0"/>
          <p:nvPr/>
        </p:nvPicPr>
        <p:blipFill rotWithShape="1">
          <a:blip r:embed="rId7">
            <a:alphaModFix/>
          </a:blip>
          <a:srcRect b="0" l="0" r="0" t="0"/>
          <a:stretch/>
        </p:blipFill>
        <p:spPr>
          <a:xfrm>
            <a:off x="778794" y="4549414"/>
            <a:ext cx="412486" cy="412486"/>
          </a:xfrm>
          <a:prstGeom prst="rect">
            <a:avLst/>
          </a:prstGeom>
          <a:noFill/>
          <a:ln>
            <a:noFill/>
          </a:ln>
        </p:spPr>
      </p:pic>
      <p:pic>
        <p:nvPicPr>
          <p:cNvPr descr="preencoded.png" id="418" name="Google Shape;418;p15"/>
          <p:cNvPicPr preferRelativeResize="0"/>
          <p:nvPr/>
        </p:nvPicPr>
        <p:blipFill rotWithShape="1">
          <a:blip r:embed="rId7">
            <a:alphaModFix/>
          </a:blip>
          <a:srcRect b="0" l="0" r="0" t="0"/>
          <a:stretch/>
        </p:blipFill>
        <p:spPr>
          <a:xfrm>
            <a:off x="778794" y="5102169"/>
            <a:ext cx="412486" cy="412486"/>
          </a:xfrm>
          <a:prstGeom prst="rect">
            <a:avLst/>
          </a:prstGeom>
          <a:noFill/>
          <a:ln>
            <a:noFill/>
          </a:ln>
        </p:spPr>
      </p:pic>
      <p:pic>
        <p:nvPicPr>
          <p:cNvPr descr="preencoded.png" id="419" name="Google Shape;419;p15"/>
          <p:cNvPicPr preferRelativeResize="0"/>
          <p:nvPr/>
        </p:nvPicPr>
        <p:blipFill rotWithShape="1">
          <a:blip r:embed="rId7">
            <a:alphaModFix/>
          </a:blip>
          <a:srcRect b="0" l="0" r="0" t="0"/>
          <a:stretch/>
        </p:blipFill>
        <p:spPr>
          <a:xfrm>
            <a:off x="778794" y="6122640"/>
            <a:ext cx="412486" cy="412486"/>
          </a:xfrm>
          <a:prstGeom prst="rect">
            <a:avLst/>
          </a:prstGeom>
          <a:noFill/>
          <a:ln>
            <a:noFill/>
          </a:ln>
        </p:spPr>
      </p:pic>
      <p:pic>
        <p:nvPicPr>
          <p:cNvPr descr="preencoded.png" id="420" name="Google Shape;420;p15"/>
          <p:cNvPicPr preferRelativeResize="0"/>
          <p:nvPr/>
        </p:nvPicPr>
        <p:blipFill rotWithShape="1">
          <a:blip r:embed="rId7">
            <a:alphaModFix/>
          </a:blip>
          <a:srcRect b="0" l="0" r="0" t="0"/>
          <a:stretch/>
        </p:blipFill>
        <p:spPr>
          <a:xfrm>
            <a:off x="778794" y="6675394"/>
            <a:ext cx="412486" cy="412486"/>
          </a:xfrm>
          <a:prstGeom prst="rect">
            <a:avLst/>
          </a:prstGeom>
          <a:noFill/>
          <a:ln>
            <a:noFill/>
          </a:ln>
        </p:spPr>
      </p:pic>
      <p:pic>
        <p:nvPicPr>
          <p:cNvPr descr="preencoded.png" id="421" name="Google Shape;421;p15"/>
          <p:cNvPicPr preferRelativeResize="0"/>
          <p:nvPr/>
        </p:nvPicPr>
        <p:blipFill rotWithShape="1">
          <a:blip r:embed="rId7">
            <a:alphaModFix/>
          </a:blip>
          <a:srcRect b="0" l="0" r="0" t="0"/>
          <a:stretch/>
        </p:blipFill>
        <p:spPr>
          <a:xfrm>
            <a:off x="778794" y="7228058"/>
            <a:ext cx="412486" cy="412486"/>
          </a:xfrm>
          <a:prstGeom prst="rect">
            <a:avLst/>
          </a:prstGeom>
          <a:noFill/>
          <a:ln>
            <a:noFill/>
          </a:ln>
        </p:spPr>
      </p:pic>
      <p:pic>
        <p:nvPicPr>
          <p:cNvPr descr="preencoded.png" id="422" name="Google Shape;422;p15"/>
          <p:cNvPicPr preferRelativeResize="0"/>
          <p:nvPr/>
        </p:nvPicPr>
        <p:blipFill rotWithShape="1">
          <a:blip r:embed="rId7">
            <a:alphaModFix/>
          </a:blip>
          <a:srcRect b="0" l="0" r="0" t="0"/>
          <a:stretch/>
        </p:blipFill>
        <p:spPr>
          <a:xfrm>
            <a:off x="7385426" y="3996660"/>
            <a:ext cx="412486" cy="412486"/>
          </a:xfrm>
          <a:prstGeom prst="rect">
            <a:avLst/>
          </a:prstGeom>
          <a:noFill/>
          <a:ln>
            <a:noFill/>
          </a:ln>
        </p:spPr>
      </p:pic>
      <p:pic>
        <p:nvPicPr>
          <p:cNvPr descr="preencoded.png" id="423" name="Google Shape;423;p15"/>
          <p:cNvPicPr preferRelativeResize="0"/>
          <p:nvPr/>
        </p:nvPicPr>
        <p:blipFill rotWithShape="1">
          <a:blip r:embed="rId7">
            <a:alphaModFix/>
          </a:blip>
          <a:srcRect b="0" l="0" r="0" t="0"/>
          <a:stretch/>
        </p:blipFill>
        <p:spPr>
          <a:xfrm>
            <a:off x="7385426" y="4549414"/>
            <a:ext cx="412486" cy="412486"/>
          </a:xfrm>
          <a:prstGeom prst="rect">
            <a:avLst/>
          </a:prstGeom>
          <a:noFill/>
          <a:ln>
            <a:noFill/>
          </a:ln>
        </p:spPr>
      </p:pic>
      <p:pic>
        <p:nvPicPr>
          <p:cNvPr descr="preencoded.png" id="424" name="Google Shape;424;p15"/>
          <p:cNvPicPr preferRelativeResize="0"/>
          <p:nvPr/>
        </p:nvPicPr>
        <p:blipFill rotWithShape="1">
          <a:blip r:embed="rId7">
            <a:alphaModFix/>
          </a:blip>
          <a:srcRect b="0" l="0" r="0" t="0"/>
          <a:stretch/>
        </p:blipFill>
        <p:spPr>
          <a:xfrm>
            <a:off x="7385426" y="5102169"/>
            <a:ext cx="412486" cy="412486"/>
          </a:xfrm>
          <a:prstGeom prst="rect">
            <a:avLst/>
          </a:prstGeom>
          <a:noFill/>
          <a:ln>
            <a:noFill/>
          </a:ln>
        </p:spPr>
      </p:pic>
      <p:pic>
        <p:nvPicPr>
          <p:cNvPr descr="preencoded.png" id="425" name="Google Shape;425;p15"/>
          <p:cNvPicPr preferRelativeResize="0"/>
          <p:nvPr/>
        </p:nvPicPr>
        <p:blipFill rotWithShape="1">
          <a:blip r:embed="rId7">
            <a:alphaModFix/>
          </a:blip>
          <a:srcRect b="0" l="0" r="0" t="0"/>
          <a:stretch/>
        </p:blipFill>
        <p:spPr>
          <a:xfrm>
            <a:off x="7385426" y="6122640"/>
            <a:ext cx="412486" cy="412486"/>
          </a:xfrm>
          <a:prstGeom prst="rect">
            <a:avLst/>
          </a:prstGeom>
          <a:noFill/>
          <a:ln>
            <a:noFill/>
          </a:ln>
        </p:spPr>
      </p:pic>
      <p:pic>
        <p:nvPicPr>
          <p:cNvPr descr="preencoded.png" id="426" name="Google Shape;426;p15"/>
          <p:cNvPicPr preferRelativeResize="0"/>
          <p:nvPr/>
        </p:nvPicPr>
        <p:blipFill rotWithShape="1">
          <a:blip r:embed="rId7">
            <a:alphaModFix/>
          </a:blip>
          <a:srcRect b="0" l="0" r="0" t="0"/>
          <a:stretch/>
        </p:blipFill>
        <p:spPr>
          <a:xfrm>
            <a:off x="7385426" y="6675394"/>
            <a:ext cx="412486" cy="412486"/>
          </a:xfrm>
          <a:prstGeom prst="rect">
            <a:avLst/>
          </a:prstGeom>
          <a:noFill/>
          <a:ln>
            <a:noFill/>
          </a:ln>
        </p:spPr>
      </p:pic>
      <p:sp>
        <p:nvSpPr>
          <p:cNvPr id="427" name="Google Shape;427;p15"/>
          <p:cNvSpPr/>
          <p:nvPr/>
        </p:nvSpPr>
        <p:spPr>
          <a:xfrm>
            <a:off x="793699" y="2948574"/>
            <a:ext cx="13043093" cy="425287"/>
          </a:xfrm>
          <a:prstGeom prst="rect">
            <a:avLst/>
          </a:prstGeom>
          <a:noFill/>
          <a:ln>
            <a:noFill/>
          </a:ln>
        </p:spPr>
        <p:txBody>
          <a:bodyPr anchorCtr="0" anchor="ctr" bIns="0" lIns="0" spcFirstLastPara="1" rIns="0" wrap="square" tIns="0">
            <a:noAutofit/>
          </a:bodyPr>
          <a:lstStyle/>
          <a:p>
            <a:pPr indent="0" lvl="0" marL="0" marR="0" rtl="0" algn="l">
              <a:lnSpc>
                <a:spcPct val="125009"/>
              </a:lnSpc>
              <a:spcBef>
                <a:spcPts val="0"/>
              </a:spcBef>
              <a:spcAft>
                <a:spcPts val="0"/>
              </a:spcAft>
              <a:buClr>
                <a:srgbClr val="2F3550"/>
              </a:buClr>
              <a:buSzPts val="2679"/>
              <a:buFont typeface="Arial"/>
              <a:buNone/>
            </a:pPr>
            <a:r>
              <a:rPr b="0" i="0" lang="en-US" sz="2679" u="none" cap="none" strike="noStrike">
                <a:solidFill>
                  <a:srgbClr val="2F3550"/>
                </a:solidFill>
                <a:latin typeface="Arial"/>
                <a:ea typeface="Arial"/>
                <a:cs typeface="Arial"/>
                <a:sym typeface="Arial"/>
              </a:rPr>
              <a:t>Entry and Exit Criteria</a:t>
            </a:r>
            <a:endParaRPr b="0" i="0" sz="2679" u="none" cap="none" strike="noStrike"/>
          </a:p>
        </p:txBody>
      </p:sp>
      <p:sp>
        <p:nvSpPr>
          <p:cNvPr id="428" name="Google Shape;428;p15"/>
          <p:cNvSpPr/>
          <p:nvPr/>
        </p:nvSpPr>
        <p:spPr>
          <a:xfrm>
            <a:off x="793699" y="3565154"/>
            <a:ext cx="13043093"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Entry Criteria:</a:t>
            </a:r>
            <a:endParaRPr b="0" i="0" sz="1340" u="none" cap="none" strike="noStrike"/>
          </a:p>
        </p:txBody>
      </p:sp>
      <p:sp>
        <p:nvSpPr>
          <p:cNvPr id="429" name="Google Shape;429;p15"/>
          <p:cNvSpPr/>
          <p:nvPr/>
        </p:nvSpPr>
        <p:spPr>
          <a:xfrm>
            <a:off x="910925" y="4016502"/>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1</a:t>
            </a:r>
            <a:endParaRPr b="0" i="0" sz="2009" u="none" cap="none" strike="noStrike"/>
          </a:p>
        </p:txBody>
      </p:sp>
      <p:sp>
        <p:nvSpPr>
          <p:cNvPr id="430" name="Google Shape;430;p15"/>
          <p:cNvSpPr/>
          <p:nvPr/>
        </p:nvSpPr>
        <p:spPr>
          <a:xfrm>
            <a:off x="1346454" y="4069903"/>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Core features 100% complete.</a:t>
            </a:r>
            <a:endParaRPr b="0" i="0" sz="1340" u="none" cap="none" strike="noStrike"/>
          </a:p>
        </p:txBody>
      </p:sp>
      <p:sp>
        <p:nvSpPr>
          <p:cNvPr id="431" name="Google Shape;431;p15"/>
          <p:cNvSpPr/>
          <p:nvPr/>
        </p:nvSpPr>
        <p:spPr>
          <a:xfrm>
            <a:off x="910925" y="4569257"/>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3</a:t>
            </a:r>
            <a:endParaRPr b="0" i="0" sz="2009" u="none" cap="none" strike="noStrike"/>
          </a:p>
        </p:txBody>
      </p:sp>
      <p:sp>
        <p:nvSpPr>
          <p:cNvPr id="432" name="Google Shape;432;p15"/>
          <p:cNvSpPr/>
          <p:nvPr/>
        </p:nvSpPr>
        <p:spPr>
          <a:xfrm>
            <a:off x="1346454" y="4622658"/>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Environment stable.</a:t>
            </a:r>
            <a:endParaRPr b="0" i="0" sz="1340" u="none" cap="none" strike="noStrike"/>
          </a:p>
        </p:txBody>
      </p:sp>
      <p:sp>
        <p:nvSpPr>
          <p:cNvPr id="433" name="Google Shape;433;p15"/>
          <p:cNvSpPr/>
          <p:nvPr/>
        </p:nvSpPr>
        <p:spPr>
          <a:xfrm>
            <a:off x="910925" y="5122012"/>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5</a:t>
            </a:r>
            <a:endParaRPr b="0" i="0" sz="2009" u="none" cap="none" strike="noStrike"/>
          </a:p>
        </p:txBody>
      </p:sp>
      <p:sp>
        <p:nvSpPr>
          <p:cNvPr id="434" name="Google Shape;434;p15"/>
          <p:cNvSpPr/>
          <p:nvPr/>
        </p:nvSpPr>
        <p:spPr>
          <a:xfrm>
            <a:off x="1346454" y="5175321"/>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Dependencies available.</a:t>
            </a:r>
            <a:endParaRPr b="0" i="0" sz="1340" u="none" cap="none" strike="noStrike"/>
          </a:p>
        </p:txBody>
      </p:sp>
      <p:sp>
        <p:nvSpPr>
          <p:cNvPr id="435" name="Google Shape;435;p15"/>
          <p:cNvSpPr/>
          <p:nvPr/>
        </p:nvSpPr>
        <p:spPr>
          <a:xfrm>
            <a:off x="793699" y="5691043"/>
            <a:ext cx="13043093"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Exit Criteria:</a:t>
            </a:r>
            <a:endParaRPr b="0" i="0" sz="1340" u="none" cap="none" strike="noStrike"/>
          </a:p>
        </p:txBody>
      </p:sp>
      <p:sp>
        <p:nvSpPr>
          <p:cNvPr id="436" name="Google Shape;436;p15"/>
          <p:cNvSpPr/>
          <p:nvPr/>
        </p:nvSpPr>
        <p:spPr>
          <a:xfrm>
            <a:off x="910925" y="6142391"/>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1</a:t>
            </a:r>
            <a:endParaRPr b="0" i="0" sz="2009" u="none" cap="none" strike="noStrike"/>
          </a:p>
        </p:txBody>
      </p:sp>
      <p:sp>
        <p:nvSpPr>
          <p:cNvPr id="437" name="Google Shape;437;p15"/>
          <p:cNvSpPr/>
          <p:nvPr/>
        </p:nvSpPr>
        <p:spPr>
          <a:xfrm>
            <a:off x="1346454" y="6195792"/>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All high-priority cases passed.</a:t>
            </a:r>
            <a:endParaRPr b="0" i="0" sz="1340" u="none" cap="none" strike="noStrike"/>
          </a:p>
        </p:txBody>
      </p:sp>
      <p:sp>
        <p:nvSpPr>
          <p:cNvPr id="438" name="Google Shape;438;p15"/>
          <p:cNvSpPr/>
          <p:nvPr/>
        </p:nvSpPr>
        <p:spPr>
          <a:xfrm>
            <a:off x="910925" y="6695145"/>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3</a:t>
            </a:r>
            <a:endParaRPr b="0" i="0" sz="2009" u="none" cap="none" strike="noStrike"/>
          </a:p>
        </p:txBody>
      </p:sp>
      <p:sp>
        <p:nvSpPr>
          <p:cNvPr id="439" name="Google Shape;439;p15"/>
          <p:cNvSpPr/>
          <p:nvPr/>
        </p:nvSpPr>
        <p:spPr>
          <a:xfrm>
            <a:off x="1346454" y="6748546"/>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API 200 OK for core endpoints.</a:t>
            </a:r>
            <a:endParaRPr b="0" i="0" sz="1340" u="none" cap="none" strike="noStrike"/>
          </a:p>
        </p:txBody>
      </p:sp>
      <p:sp>
        <p:nvSpPr>
          <p:cNvPr id="440" name="Google Shape;440;p15"/>
          <p:cNvSpPr/>
          <p:nvPr/>
        </p:nvSpPr>
        <p:spPr>
          <a:xfrm>
            <a:off x="910925" y="7247900"/>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5</a:t>
            </a:r>
            <a:endParaRPr b="0" i="0" sz="2009" u="none" cap="none" strike="noStrike"/>
          </a:p>
        </p:txBody>
      </p:sp>
      <p:sp>
        <p:nvSpPr>
          <p:cNvPr id="441" name="Google Shape;441;p15"/>
          <p:cNvSpPr/>
          <p:nvPr/>
        </p:nvSpPr>
        <p:spPr>
          <a:xfrm>
            <a:off x="1346454" y="7301301"/>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99% uptime maintained.</a:t>
            </a:r>
            <a:endParaRPr b="0" i="0" sz="1340" u="none" cap="none" strike="noStrike"/>
          </a:p>
        </p:txBody>
      </p:sp>
      <p:sp>
        <p:nvSpPr>
          <p:cNvPr id="442" name="Google Shape;442;p15"/>
          <p:cNvSpPr/>
          <p:nvPr/>
        </p:nvSpPr>
        <p:spPr>
          <a:xfrm>
            <a:off x="7517557" y="4016502"/>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2</a:t>
            </a:r>
            <a:endParaRPr b="0" i="0" sz="2009" u="none" cap="none" strike="noStrike"/>
          </a:p>
        </p:txBody>
      </p:sp>
      <p:sp>
        <p:nvSpPr>
          <p:cNvPr id="443" name="Google Shape;443;p15"/>
          <p:cNvSpPr/>
          <p:nvPr/>
        </p:nvSpPr>
        <p:spPr>
          <a:xfrm>
            <a:off x="7517557" y="4569257"/>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4</a:t>
            </a:r>
            <a:endParaRPr b="0" i="0" sz="2009" u="none" cap="none" strike="noStrike"/>
          </a:p>
        </p:txBody>
      </p:sp>
      <p:sp>
        <p:nvSpPr>
          <p:cNvPr id="444" name="Google Shape;444;p15"/>
          <p:cNvSpPr/>
          <p:nvPr/>
        </p:nvSpPr>
        <p:spPr>
          <a:xfrm>
            <a:off x="7953085" y="4069903"/>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Test plan approved.</a:t>
            </a:r>
            <a:endParaRPr b="0" i="0" sz="1340" u="none" cap="none" strike="noStrike"/>
          </a:p>
        </p:txBody>
      </p:sp>
      <p:sp>
        <p:nvSpPr>
          <p:cNvPr id="445" name="Google Shape;445;p15"/>
          <p:cNvSpPr/>
          <p:nvPr/>
        </p:nvSpPr>
        <p:spPr>
          <a:xfrm>
            <a:off x="7517557" y="5122012"/>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6</a:t>
            </a:r>
            <a:endParaRPr b="0" i="0" sz="2009" u="none" cap="none" strike="noStrike"/>
          </a:p>
        </p:txBody>
      </p:sp>
      <p:sp>
        <p:nvSpPr>
          <p:cNvPr id="446" name="Google Shape;446;p15"/>
          <p:cNvSpPr/>
          <p:nvPr/>
        </p:nvSpPr>
        <p:spPr>
          <a:xfrm>
            <a:off x="7953085" y="4622658"/>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Test data prepared.</a:t>
            </a:r>
            <a:endParaRPr b="0" i="0" sz="1340" u="none" cap="none" strike="noStrike"/>
          </a:p>
        </p:txBody>
      </p:sp>
      <p:sp>
        <p:nvSpPr>
          <p:cNvPr id="447" name="Google Shape;447;p15"/>
          <p:cNvSpPr/>
          <p:nvPr/>
        </p:nvSpPr>
        <p:spPr>
          <a:xfrm>
            <a:off x="7953085" y="5175321"/>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Response time ≤ 500ms.</a:t>
            </a:r>
            <a:endParaRPr b="0" i="0" sz="1340" u="none" cap="none" strike="noStrike"/>
          </a:p>
        </p:txBody>
      </p:sp>
      <p:sp>
        <p:nvSpPr>
          <p:cNvPr id="448" name="Google Shape;448;p15"/>
          <p:cNvSpPr/>
          <p:nvPr/>
        </p:nvSpPr>
        <p:spPr>
          <a:xfrm>
            <a:off x="7517557" y="6142391"/>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2</a:t>
            </a:r>
            <a:endParaRPr b="0" i="0" sz="2009" u="none" cap="none" strike="noStrike"/>
          </a:p>
        </p:txBody>
      </p:sp>
      <p:sp>
        <p:nvSpPr>
          <p:cNvPr id="449" name="Google Shape;449;p15"/>
          <p:cNvSpPr/>
          <p:nvPr/>
        </p:nvSpPr>
        <p:spPr>
          <a:xfrm>
            <a:off x="7517557" y="6695145"/>
            <a:ext cx="148224" cy="372892"/>
          </a:xfrm>
          <a:prstGeom prst="rect">
            <a:avLst/>
          </a:prstGeom>
          <a:noFill/>
          <a:ln>
            <a:noFill/>
          </a:ln>
        </p:spPr>
        <p:txBody>
          <a:bodyPr anchorCtr="0" anchor="ctr" bIns="0" lIns="0" spcFirstLastPara="1" rIns="0" wrap="square" tIns="0">
            <a:noAutofit/>
          </a:bodyPr>
          <a:lstStyle/>
          <a:p>
            <a:pPr indent="0" lvl="0" marL="0" marR="0" rtl="0" algn="l">
              <a:lnSpc>
                <a:spcPct val="120009"/>
              </a:lnSpc>
              <a:spcBef>
                <a:spcPts val="0"/>
              </a:spcBef>
              <a:spcAft>
                <a:spcPts val="0"/>
              </a:spcAft>
              <a:buClr>
                <a:srgbClr val="000000"/>
              </a:buClr>
              <a:buSzPts val="2009"/>
              <a:buFont typeface="Arial"/>
              <a:buNone/>
            </a:pPr>
            <a:r>
              <a:rPr b="0" i="0" lang="en-US" sz="2009" u="none" cap="none" strike="noStrike">
                <a:solidFill>
                  <a:srgbClr val="000000"/>
                </a:solidFill>
                <a:latin typeface="Arial"/>
                <a:ea typeface="Arial"/>
                <a:cs typeface="Arial"/>
                <a:sym typeface="Arial"/>
              </a:rPr>
              <a:t>4</a:t>
            </a:r>
            <a:endParaRPr b="0" i="0" sz="2009" u="none" cap="none" strike="noStrike"/>
          </a:p>
        </p:txBody>
      </p:sp>
      <p:sp>
        <p:nvSpPr>
          <p:cNvPr id="450" name="Google Shape;450;p15"/>
          <p:cNvSpPr/>
          <p:nvPr/>
        </p:nvSpPr>
        <p:spPr>
          <a:xfrm>
            <a:off x="7953085" y="6195792"/>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Critical/major bugs fixed.</a:t>
            </a:r>
            <a:endParaRPr b="0" i="0" sz="1340" u="none" cap="none" strike="noStrike"/>
          </a:p>
        </p:txBody>
      </p:sp>
      <p:sp>
        <p:nvSpPr>
          <p:cNvPr id="451" name="Google Shape;451;p15"/>
          <p:cNvSpPr/>
          <p:nvPr/>
        </p:nvSpPr>
        <p:spPr>
          <a:xfrm>
            <a:off x="7953085" y="6748546"/>
            <a:ext cx="5883798"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95% test coverage achieved.</a:t>
            </a:r>
            <a:endParaRPr b="0" i="0" sz="134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preencoded.png" id="457" name="Google Shape;457;p16"/>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458" name="Google Shape;458;p16"/>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459" name="Google Shape;459;p16"/>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460" name="Google Shape;460;p16"/>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04</a:t>
            </a:r>
            <a:endParaRPr b="0" i="0" sz="13395" u="none" cap="none" strike="noStrike"/>
          </a:p>
        </p:txBody>
      </p:sp>
      <p:sp>
        <p:nvSpPr>
          <p:cNvPr id="461" name="Google Shape;461;p16"/>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462" name="Google Shape;462;p16"/>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463" name="Google Shape;463;p16"/>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Manual Test Cases</a:t>
            </a:r>
            <a:endParaRPr b="0" i="0" sz="6162" u="none" cap="none" strike="noStrike"/>
          </a:p>
        </p:txBody>
      </p:sp>
      <p:sp>
        <p:nvSpPr>
          <p:cNvPr id="464" name="Google Shape;464;p16"/>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preencoded.png" id="470" name="Google Shape;470;p17"/>
          <p:cNvPicPr preferRelativeResize="0"/>
          <p:nvPr/>
        </p:nvPicPr>
        <p:blipFill rotWithShape="1">
          <a:blip r:embed="rId3">
            <a:alphaModFix/>
          </a:blip>
          <a:srcRect b="0" l="0" r="0" t="0"/>
          <a:stretch/>
        </p:blipFill>
        <p:spPr>
          <a:xfrm>
            <a:off x="0" y="0"/>
            <a:ext cx="14630400" cy="12933274"/>
          </a:xfrm>
          <a:prstGeom prst="rect">
            <a:avLst/>
          </a:prstGeom>
          <a:noFill/>
          <a:ln>
            <a:noFill/>
          </a:ln>
        </p:spPr>
      </p:pic>
      <p:graphicFrame>
        <p:nvGraphicFramePr>
          <p:cNvPr id="471" name="Google Shape;471;p17"/>
          <p:cNvGraphicFramePr/>
          <p:nvPr/>
        </p:nvGraphicFramePr>
        <p:xfrm>
          <a:off x="793699" y="1153516"/>
          <a:ext cx="3000000" cy="3000000"/>
        </p:xfrm>
        <a:graphic>
          <a:graphicData uri="http://schemas.openxmlformats.org/drawingml/2006/table">
            <a:tbl>
              <a:tblPr>
                <a:noFill/>
                <a:tableStyleId>{F313CB98-1222-4FEE-AF4D-543AD8296E86}</a:tableStyleId>
              </a:tblPr>
              <a:tblGrid>
                <a:gridCol w="4339925"/>
                <a:gridCol w="4339925"/>
                <a:gridCol w="433992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Test Lead: Muhammad Taha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Results: 25 executed, 25 passed (100%)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Categories: UI/UX (8), Disease Detection (3), IoT (6), Chatbot (4), API (4)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graphicFrame>
        <p:nvGraphicFramePr>
          <p:cNvPr id="472" name="Google Shape;472;p17"/>
          <p:cNvGraphicFramePr/>
          <p:nvPr/>
        </p:nvGraphicFramePr>
        <p:xfrm>
          <a:off x="793699" y="2055571"/>
          <a:ext cx="3000000" cy="3000000"/>
        </p:xfrm>
        <a:graphic>
          <a:graphicData uri="http://schemas.openxmlformats.org/drawingml/2006/table">
            <a:tbl>
              <a:tblPr>
                <a:noFill/>
                <a:tableStyleId>{F313CB98-1222-4FEE-AF4D-543AD8296E86}</a:tableStyleId>
              </a:tblPr>
              <a:tblGrid>
                <a:gridCol w="2609975"/>
                <a:gridCol w="2609975"/>
                <a:gridCol w="2609975"/>
                <a:gridCol w="2609975"/>
                <a:gridCol w="260997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ID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Scenario</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Steps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Expected Result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App Launch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Open app</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Splash to Dashboard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TC-02</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Sensor Data Display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View sensors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Temp/Hum/Soil display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TC-03</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Refresh Data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Click refresh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Latest data updates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View History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View history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50 past readings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TC-05</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Capture Image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Take photo</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Image preview</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TC-06</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Predict Disease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Upload leaf</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Disease, confidence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TC-07</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Invalid Image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Upload non-plant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Error message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TC-08</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Large File Upload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Upload 20MB</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Error/timeout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TC-09</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Prediction History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View predictions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Past results list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Chat English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Ask question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AI response EN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Chat Urdu</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Ask in Urdu</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AI response UR</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TC-12</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Translation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Select text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Text to Urdu</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TC-13</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Camera Upload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ESP32-CAM</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Image to cloud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Latest Camera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View latest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Recent capture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473" name="Google Shape;473;p17"/>
          <p:cNvSpPr/>
          <p:nvPr/>
        </p:nvSpPr>
        <p:spPr>
          <a:xfrm>
            <a:off x="793699" y="623621"/>
            <a:ext cx="13043093" cy="389626"/>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2456"/>
              <a:buFont typeface="Arial"/>
              <a:buNone/>
            </a:pPr>
            <a:r>
              <a:rPr b="0" i="0" lang="en-US" sz="2456" u="none" cap="none" strike="noStrike">
                <a:solidFill>
                  <a:srgbClr val="2F3550"/>
                </a:solidFill>
                <a:latin typeface="Arial"/>
                <a:ea typeface="Arial"/>
                <a:cs typeface="Arial"/>
                <a:sym typeface="Arial"/>
              </a:rPr>
              <a:t>Manual Test Cases</a:t>
            </a:r>
            <a:endParaRPr b="0" i="0" sz="2456" u="none" cap="none" strike="noStrike"/>
          </a:p>
        </p:txBody>
      </p:sp>
      <p:sp>
        <p:nvSpPr>
          <p:cNvPr id="474" name="Google Shape;474;p17"/>
          <p:cNvSpPr/>
          <p:nvPr/>
        </p:nvSpPr>
        <p:spPr>
          <a:xfrm>
            <a:off x="793699" y="12122841"/>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Table 2: Manual Test Cases Execution Results</a:t>
            </a:r>
            <a:endParaRPr b="0" i="0" sz="982"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descr="preencoded.png" id="480" name="Google Shape;480;g3b8f4aa015d_0_0"/>
          <p:cNvPicPr preferRelativeResize="0"/>
          <p:nvPr/>
        </p:nvPicPr>
        <p:blipFill rotWithShape="1">
          <a:blip r:embed="rId3">
            <a:alphaModFix/>
          </a:blip>
          <a:srcRect b="0" l="0" r="0" t="0"/>
          <a:stretch/>
        </p:blipFill>
        <p:spPr>
          <a:xfrm>
            <a:off x="0" y="0"/>
            <a:ext cx="14630401" cy="12933273"/>
          </a:xfrm>
          <a:prstGeom prst="rect">
            <a:avLst/>
          </a:prstGeom>
          <a:noFill/>
          <a:ln>
            <a:noFill/>
          </a:ln>
        </p:spPr>
      </p:pic>
      <p:graphicFrame>
        <p:nvGraphicFramePr>
          <p:cNvPr id="481" name="Google Shape;481;g3b8f4aa015d_0_0"/>
          <p:cNvGraphicFramePr/>
          <p:nvPr/>
        </p:nvGraphicFramePr>
        <p:xfrm>
          <a:off x="793699" y="1153516"/>
          <a:ext cx="3000000" cy="3000000"/>
        </p:xfrm>
        <a:graphic>
          <a:graphicData uri="http://schemas.openxmlformats.org/drawingml/2006/table">
            <a:tbl>
              <a:tblPr>
                <a:noFill/>
                <a:tableStyleId>{F313CB98-1222-4FEE-AF4D-543AD8296E86}</a:tableStyleId>
              </a:tblPr>
              <a:tblGrid>
                <a:gridCol w="4339925"/>
                <a:gridCol w="4339925"/>
                <a:gridCol w="433992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Test Lead: Muhammad Taha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Results: 25 executed, 25 passed (100%)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Categories: UI/UX (8), Disease Detection (3), IoT (6), Chatbot (4), API (4)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graphicFrame>
        <p:nvGraphicFramePr>
          <p:cNvPr id="482" name="Google Shape;482;g3b8f4aa015d_0_0"/>
          <p:cNvGraphicFramePr/>
          <p:nvPr/>
        </p:nvGraphicFramePr>
        <p:xfrm>
          <a:off x="793699" y="2055571"/>
          <a:ext cx="3000000" cy="3000000"/>
        </p:xfrm>
        <a:graphic>
          <a:graphicData uri="http://schemas.openxmlformats.org/drawingml/2006/table">
            <a:tbl>
              <a:tblPr>
                <a:noFill/>
                <a:tableStyleId>{F313CB98-1222-4FEE-AF4D-543AD8296E86}</a:tableStyleId>
              </a:tblPr>
              <a:tblGrid>
                <a:gridCol w="2609975"/>
                <a:gridCol w="2609975"/>
                <a:gridCol w="2609975"/>
                <a:gridCol w="2609975"/>
                <a:gridCol w="260997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ID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Scenario</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Steps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Expected Result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TC-15</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Health Endpoint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Call /health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Status OK</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TC-16</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Status Endpoint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Call /status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Model loaded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TC-17</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Ping Endpoint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Call /ping</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200 OK</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TC-18</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Offline Mode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No internet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Cached data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TC-19</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Firebase Sync</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ESP32 sends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Data synced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SMS Alert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Soil &gt; 2800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SMS sent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WhatsApp Bot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Send "reading"</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Bot replies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TC-22</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Language Switch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Toggle EN/UR</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UI changes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TC-23</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Dark Mode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Enable dark</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Colors change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IoT Connection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ESP32 serial</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Data flows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TC-25</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Concurrent Requests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Multiple API calls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All respond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Y</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483" name="Google Shape;483;g3b8f4aa015d_0_0"/>
          <p:cNvSpPr/>
          <p:nvPr/>
        </p:nvSpPr>
        <p:spPr>
          <a:xfrm>
            <a:off x="793699" y="623621"/>
            <a:ext cx="13043100" cy="389700"/>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2456"/>
              <a:buFont typeface="Arial"/>
              <a:buNone/>
            </a:pPr>
            <a:r>
              <a:rPr b="0" i="0" lang="en-US" sz="2456" u="none" cap="none" strike="noStrike">
                <a:solidFill>
                  <a:srgbClr val="2F3550"/>
                </a:solidFill>
                <a:latin typeface="Arial"/>
                <a:ea typeface="Arial"/>
                <a:cs typeface="Arial"/>
                <a:sym typeface="Arial"/>
              </a:rPr>
              <a:t>Manual Test Cases</a:t>
            </a:r>
            <a:endParaRPr b="0" i="0" sz="2456" u="none" cap="none" strike="noStrike"/>
          </a:p>
        </p:txBody>
      </p:sp>
      <p:sp>
        <p:nvSpPr>
          <p:cNvPr id="484" name="Google Shape;484;g3b8f4aa015d_0_0"/>
          <p:cNvSpPr/>
          <p:nvPr/>
        </p:nvSpPr>
        <p:spPr>
          <a:xfrm>
            <a:off x="793699" y="12122841"/>
            <a:ext cx="13043100" cy="186900"/>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Table 2: Manual Test Cases Execution Results</a:t>
            </a:r>
            <a:endParaRPr b="0" i="0" sz="982"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preencoded.png" id="490" name="Google Shape;490;p18"/>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491" name="Google Shape;491;p18"/>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492" name="Google Shape;492;p18"/>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493" name="Google Shape;493;p18"/>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05</a:t>
            </a:r>
            <a:endParaRPr b="0" i="0" sz="13395" u="none" cap="none" strike="noStrike"/>
          </a:p>
        </p:txBody>
      </p:sp>
      <p:sp>
        <p:nvSpPr>
          <p:cNvPr id="494" name="Google Shape;494;p18"/>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495" name="Google Shape;495;p18"/>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496" name="Google Shape;496;p18"/>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API Testing</a:t>
            </a:r>
            <a:endParaRPr b="0" i="0" sz="6162" u="none" cap="none" strike="noStrike"/>
          </a:p>
        </p:txBody>
      </p:sp>
      <p:sp>
        <p:nvSpPr>
          <p:cNvPr id="497" name="Google Shape;497;p18"/>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pic>
        <p:nvPicPr>
          <p:cNvPr descr="preencoded.png" id="30" name="Google Shape;30;p2"/>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31" name="Google Shape;31;p2"/>
          <p:cNvPicPr preferRelativeResize="0"/>
          <p:nvPr/>
        </p:nvPicPr>
        <p:blipFill rotWithShape="1">
          <a:blip r:embed="rId4">
            <a:alphaModFix/>
          </a:blip>
          <a:srcRect b="0" l="0" r="0" t="0"/>
          <a:stretch/>
        </p:blipFill>
        <p:spPr>
          <a:xfrm>
            <a:off x="793699" y="3038734"/>
            <a:ext cx="6408115" cy="510418"/>
          </a:xfrm>
          <a:prstGeom prst="rect">
            <a:avLst/>
          </a:prstGeom>
          <a:noFill/>
          <a:ln>
            <a:noFill/>
          </a:ln>
        </p:spPr>
      </p:pic>
      <p:pic>
        <p:nvPicPr>
          <p:cNvPr descr="preencoded.png" id="32" name="Google Shape;32;p2"/>
          <p:cNvPicPr preferRelativeResize="0"/>
          <p:nvPr/>
        </p:nvPicPr>
        <p:blipFill rotWithShape="1">
          <a:blip r:embed="rId4">
            <a:alphaModFix/>
          </a:blip>
          <a:srcRect b="0" l="0" r="0" t="0"/>
          <a:stretch/>
        </p:blipFill>
        <p:spPr>
          <a:xfrm>
            <a:off x="793699" y="3775832"/>
            <a:ext cx="6408115" cy="510418"/>
          </a:xfrm>
          <a:prstGeom prst="rect">
            <a:avLst/>
          </a:prstGeom>
          <a:noFill/>
          <a:ln>
            <a:noFill/>
          </a:ln>
        </p:spPr>
      </p:pic>
      <p:pic>
        <p:nvPicPr>
          <p:cNvPr descr="preencoded.png" id="33" name="Google Shape;33;p2"/>
          <p:cNvPicPr preferRelativeResize="0"/>
          <p:nvPr/>
        </p:nvPicPr>
        <p:blipFill rotWithShape="1">
          <a:blip r:embed="rId4">
            <a:alphaModFix/>
          </a:blip>
          <a:srcRect b="0" l="0" r="0" t="0"/>
          <a:stretch/>
        </p:blipFill>
        <p:spPr>
          <a:xfrm>
            <a:off x="793699" y="4512838"/>
            <a:ext cx="6408115" cy="510418"/>
          </a:xfrm>
          <a:prstGeom prst="rect">
            <a:avLst/>
          </a:prstGeom>
          <a:noFill/>
          <a:ln>
            <a:noFill/>
          </a:ln>
        </p:spPr>
      </p:pic>
      <p:pic>
        <p:nvPicPr>
          <p:cNvPr descr="preencoded.png" id="34" name="Google Shape;34;p2"/>
          <p:cNvPicPr preferRelativeResize="0"/>
          <p:nvPr/>
        </p:nvPicPr>
        <p:blipFill rotWithShape="1">
          <a:blip r:embed="rId4">
            <a:alphaModFix/>
          </a:blip>
          <a:srcRect b="0" l="0" r="0" t="0"/>
          <a:stretch/>
        </p:blipFill>
        <p:spPr>
          <a:xfrm>
            <a:off x="793699" y="5249936"/>
            <a:ext cx="6408115" cy="510418"/>
          </a:xfrm>
          <a:prstGeom prst="rect">
            <a:avLst/>
          </a:prstGeom>
          <a:noFill/>
          <a:ln>
            <a:noFill/>
          </a:ln>
        </p:spPr>
      </p:pic>
      <p:pic>
        <p:nvPicPr>
          <p:cNvPr descr="preencoded.png" id="35" name="Google Shape;35;p2"/>
          <p:cNvPicPr preferRelativeResize="0"/>
          <p:nvPr/>
        </p:nvPicPr>
        <p:blipFill rotWithShape="1">
          <a:blip r:embed="rId4">
            <a:alphaModFix/>
          </a:blip>
          <a:srcRect b="0" l="0" r="0" t="0"/>
          <a:stretch/>
        </p:blipFill>
        <p:spPr>
          <a:xfrm>
            <a:off x="793699" y="5987034"/>
            <a:ext cx="6408115" cy="510418"/>
          </a:xfrm>
          <a:prstGeom prst="rect">
            <a:avLst/>
          </a:prstGeom>
          <a:noFill/>
          <a:ln>
            <a:noFill/>
          </a:ln>
        </p:spPr>
      </p:pic>
      <p:pic>
        <p:nvPicPr>
          <p:cNvPr descr="preencoded.png" id="36" name="Google Shape;36;p2"/>
          <p:cNvPicPr preferRelativeResize="0"/>
          <p:nvPr/>
        </p:nvPicPr>
        <p:blipFill rotWithShape="1">
          <a:blip r:embed="rId4">
            <a:alphaModFix/>
          </a:blip>
          <a:srcRect b="0" l="0" r="0" t="0"/>
          <a:stretch/>
        </p:blipFill>
        <p:spPr>
          <a:xfrm>
            <a:off x="7428494" y="3038734"/>
            <a:ext cx="6408298" cy="510418"/>
          </a:xfrm>
          <a:prstGeom prst="rect">
            <a:avLst/>
          </a:prstGeom>
          <a:noFill/>
          <a:ln>
            <a:noFill/>
          </a:ln>
        </p:spPr>
      </p:pic>
      <p:pic>
        <p:nvPicPr>
          <p:cNvPr descr="preencoded.png" id="37" name="Google Shape;37;p2"/>
          <p:cNvPicPr preferRelativeResize="0"/>
          <p:nvPr/>
        </p:nvPicPr>
        <p:blipFill rotWithShape="1">
          <a:blip r:embed="rId4">
            <a:alphaModFix/>
          </a:blip>
          <a:srcRect b="0" l="0" r="0" t="0"/>
          <a:stretch/>
        </p:blipFill>
        <p:spPr>
          <a:xfrm>
            <a:off x="7428494" y="3775832"/>
            <a:ext cx="6408298" cy="510418"/>
          </a:xfrm>
          <a:prstGeom prst="rect">
            <a:avLst/>
          </a:prstGeom>
          <a:noFill/>
          <a:ln>
            <a:noFill/>
          </a:ln>
        </p:spPr>
      </p:pic>
      <p:pic>
        <p:nvPicPr>
          <p:cNvPr descr="preencoded.png" id="38" name="Google Shape;38;p2"/>
          <p:cNvPicPr preferRelativeResize="0"/>
          <p:nvPr/>
        </p:nvPicPr>
        <p:blipFill rotWithShape="1">
          <a:blip r:embed="rId4">
            <a:alphaModFix/>
          </a:blip>
          <a:srcRect b="0" l="0" r="0" t="0"/>
          <a:stretch/>
        </p:blipFill>
        <p:spPr>
          <a:xfrm>
            <a:off x="7428494" y="4512838"/>
            <a:ext cx="6408298" cy="510418"/>
          </a:xfrm>
          <a:prstGeom prst="rect">
            <a:avLst/>
          </a:prstGeom>
          <a:noFill/>
          <a:ln>
            <a:noFill/>
          </a:ln>
        </p:spPr>
      </p:pic>
      <p:pic>
        <p:nvPicPr>
          <p:cNvPr descr="preencoded.png" id="39" name="Google Shape;39;p2"/>
          <p:cNvPicPr preferRelativeResize="0"/>
          <p:nvPr/>
        </p:nvPicPr>
        <p:blipFill rotWithShape="1">
          <a:blip r:embed="rId4">
            <a:alphaModFix/>
          </a:blip>
          <a:srcRect b="0" l="0" r="0" t="0"/>
          <a:stretch/>
        </p:blipFill>
        <p:spPr>
          <a:xfrm>
            <a:off x="7428494" y="5249936"/>
            <a:ext cx="6408298" cy="510418"/>
          </a:xfrm>
          <a:prstGeom prst="rect">
            <a:avLst/>
          </a:prstGeom>
          <a:noFill/>
          <a:ln>
            <a:noFill/>
          </a:ln>
        </p:spPr>
      </p:pic>
      <p:pic>
        <p:nvPicPr>
          <p:cNvPr descr="preencoded.png" id="40" name="Google Shape;40;p2"/>
          <p:cNvPicPr preferRelativeResize="0"/>
          <p:nvPr/>
        </p:nvPicPr>
        <p:blipFill rotWithShape="1">
          <a:blip r:embed="rId5">
            <a:alphaModFix/>
          </a:blip>
          <a:srcRect b="0" l="0" r="0" t="0"/>
          <a:stretch/>
        </p:blipFill>
        <p:spPr>
          <a:xfrm>
            <a:off x="793699" y="2755362"/>
            <a:ext cx="13043093" cy="28255"/>
          </a:xfrm>
          <a:prstGeom prst="rect">
            <a:avLst/>
          </a:prstGeom>
          <a:noFill/>
          <a:ln>
            <a:noFill/>
          </a:ln>
        </p:spPr>
      </p:pic>
      <p:pic>
        <p:nvPicPr>
          <p:cNvPr descr="preencoded.png" id="41" name="Google Shape;41;p2"/>
          <p:cNvPicPr preferRelativeResize="0"/>
          <p:nvPr/>
        </p:nvPicPr>
        <p:blipFill rotWithShape="1">
          <a:blip r:embed="rId6">
            <a:alphaModFix/>
          </a:blip>
          <a:srcRect b="0" l="0" r="0" t="0"/>
          <a:stretch/>
        </p:blipFill>
        <p:spPr>
          <a:xfrm>
            <a:off x="1530797" y="3116550"/>
            <a:ext cx="5671017" cy="510418"/>
          </a:xfrm>
          <a:prstGeom prst="rect">
            <a:avLst/>
          </a:prstGeom>
          <a:noFill/>
          <a:ln>
            <a:noFill/>
          </a:ln>
        </p:spPr>
      </p:pic>
      <p:pic>
        <p:nvPicPr>
          <p:cNvPr descr="preencoded.png" id="42" name="Google Shape;42;p2"/>
          <p:cNvPicPr preferRelativeResize="0"/>
          <p:nvPr/>
        </p:nvPicPr>
        <p:blipFill rotWithShape="1">
          <a:blip r:embed="rId6">
            <a:alphaModFix/>
          </a:blip>
          <a:srcRect b="0" l="0" r="0" t="0"/>
          <a:stretch/>
        </p:blipFill>
        <p:spPr>
          <a:xfrm>
            <a:off x="1530797" y="3853647"/>
            <a:ext cx="5671017" cy="510418"/>
          </a:xfrm>
          <a:prstGeom prst="rect">
            <a:avLst/>
          </a:prstGeom>
          <a:noFill/>
          <a:ln>
            <a:noFill/>
          </a:ln>
        </p:spPr>
      </p:pic>
      <p:pic>
        <p:nvPicPr>
          <p:cNvPr descr="preencoded.png" id="43" name="Google Shape;43;p2"/>
          <p:cNvPicPr preferRelativeResize="0"/>
          <p:nvPr/>
        </p:nvPicPr>
        <p:blipFill rotWithShape="1">
          <a:blip r:embed="rId6">
            <a:alphaModFix/>
          </a:blip>
          <a:srcRect b="0" l="0" r="0" t="0"/>
          <a:stretch/>
        </p:blipFill>
        <p:spPr>
          <a:xfrm>
            <a:off x="1530797" y="4590654"/>
            <a:ext cx="5671017" cy="510418"/>
          </a:xfrm>
          <a:prstGeom prst="rect">
            <a:avLst/>
          </a:prstGeom>
          <a:noFill/>
          <a:ln>
            <a:noFill/>
          </a:ln>
        </p:spPr>
      </p:pic>
      <p:pic>
        <p:nvPicPr>
          <p:cNvPr descr="preencoded.png" id="44" name="Google Shape;44;p2"/>
          <p:cNvPicPr preferRelativeResize="0"/>
          <p:nvPr/>
        </p:nvPicPr>
        <p:blipFill rotWithShape="1">
          <a:blip r:embed="rId6">
            <a:alphaModFix/>
          </a:blip>
          <a:srcRect b="0" l="0" r="0" t="0"/>
          <a:stretch/>
        </p:blipFill>
        <p:spPr>
          <a:xfrm>
            <a:off x="1530797" y="5327752"/>
            <a:ext cx="5671017" cy="510418"/>
          </a:xfrm>
          <a:prstGeom prst="rect">
            <a:avLst/>
          </a:prstGeom>
          <a:noFill/>
          <a:ln>
            <a:noFill/>
          </a:ln>
        </p:spPr>
      </p:pic>
      <p:pic>
        <p:nvPicPr>
          <p:cNvPr descr="preencoded.png" id="45" name="Google Shape;45;p2"/>
          <p:cNvPicPr preferRelativeResize="0"/>
          <p:nvPr/>
        </p:nvPicPr>
        <p:blipFill rotWithShape="1">
          <a:blip r:embed="rId6">
            <a:alphaModFix/>
          </a:blip>
          <a:srcRect b="0" l="0" r="0" t="0"/>
          <a:stretch/>
        </p:blipFill>
        <p:spPr>
          <a:xfrm>
            <a:off x="1530797" y="6064849"/>
            <a:ext cx="5671017" cy="510418"/>
          </a:xfrm>
          <a:prstGeom prst="rect">
            <a:avLst/>
          </a:prstGeom>
          <a:noFill/>
          <a:ln>
            <a:noFill/>
          </a:ln>
        </p:spPr>
      </p:pic>
      <p:pic>
        <p:nvPicPr>
          <p:cNvPr descr="preencoded.png" id="46" name="Google Shape;46;p2"/>
          <p:cNvPicPr preferRelativeResize="0"/>
          <p:nvPr/>
        </p:nvPicPr>
        <p:blipFill rotWithShape="1">
          <a:blip r:embed="rId5">
            <a:alphaModFix/>
          </a:blip>
          <a:srcRect b="0" l="0" r="0" t="0"/>
          <a:stretch/>
        </p:blipFill>
        <p:spPr>
          <a:xfrm>
            <a:off x="793699" y="6752478"/>
            <a:ext cx="13043093" cy="28255"/>
          </a:xfrm>
          <a:prstGeom prst="rect">
            <a:avLst/>
          </a:prstGeom>
          <a:noFill/>
          <a:ln>
            <a:noFill/>
          </a:ln>
        </p:spPr>
      </p:pic>
      <p:pic>
        <p:nvPicPr>
          <p:cNvPr descr="preencoded.png" id="47" name="Google Shape;47;p2"/>
          <p:cNvPicPr preferRelativeResize="0"/>
          <p:nvPr/>
        </p:nvPicPr>
        <p:blipFill rotWithShape="1">
          <a:blip r:embed="rId6">
            <a:alphaModFix/>
          </a:blip>
          <a:srcRect b="0" l="0" r="0" t="0"/>
          <a:stretch/>
        </p:blipFill>
        <p:spPr>
          <a:xfrm>
            <a:off x="8165592" y="3116550"/>
            <a:ext cx="5671200" cy="510418"/>
          </a:xfrm>
          <a:prstGeom prst="rect">
            <a:avLst/>
          </a:prstGeom>
          <a:noFill/>
          <a:ln>
            <a:noFill/>
          </a:ln>
        </p:spPr>
      </p:pic>
      <p:pic>
        <p:nvPicPr>
          <p:cNvPr descr="preencoded.png" id="48" name="Google Shape;48;p2"/>
          <p:cNvPicPr preferRelativeResize="0"/>
          <p:nvPr/>
        </p:nvPicPr>
        <p:blipFill rotWithShape="1">
          <a:blip r:embed="rId6">
            <a:alphaModFix/>
          </a:blip>
          <a:srcRect b="0" l="0" r="0" t="0"/>
          <a:stretch/>
        </p:blipFill>
        <p:spPr>
          <a:xfrm>
            <a:off x="8165592" y="3853647"/>
            <a:ext cx="5671200" cy="510418"/>
          </a:xfrm>
          <a:prstGeom prst="rect">
            <a:avLst/>
          </a:prstGeom>
          <a:noFill/>
          <a:ln>
            <a:noFill/>
          </a:ln>
        </p:spPr>
      </p:pic>
      <p:pic>
        <p:nvPicPr>
          <p:cNvPr descr="preencoded.png" id="49" name="Google Shape;49;p2"/>
          <p:cNvPicPr preferRelativeResize="0"/>
          <p:nvPr/>
        </p:nvPicPr>
        <p:blipFill rotWithShape="1">
          <a:blip r:embed="rId6">
            <a:alphaModFix/>
          </a:blip>
          <a:srcRect b="0" l="0" r="0" t="0"/>
          <a:stretch/>
        </p:blipFill>
        <p:spPr>
          <a:xfrm>
            <a:off x="8165592" y="4590654"/>
            <a:ext cx="5671200" cy="510418"/>
          </a:xfrm>
          <a:prstGeom prst="rect">
            <a:avLst/>
          </a:prstGeom>
          <a:noFill/>
          <a:ln>
            <a:noFill/>
          </a:ln>
        </p:spPr>
      </p:pic>
      <p:pic>
        <p:nvPicPr>
          <p:cNvPr descr="preencoded.png" id="50" name="Google Shape;50;p2"/>
          <p:cNvPicPr preferRelativeResize="0"/>
          <p:nvPr/>
        </p:nvPicPr>
        <p:blipFill rotWithShape="1">
          <a:blip r:embed="rId6">
            <a:alphaModFix/>
          </a:blip>
          <a:srcRect b="0" l="0" r="0" t="0"/>
          <a:stretch/>
        </p:blipFill>
        <p:spPr>
          <a:xfrm>
            <a:off x="8165592" y="5327752"/>
            <a:ext cx="5671200" cy="510418"/>
          </a:xfrm>
          <a:prstGeom prst="rect">
            <a:avLst/>
          </a:prstGeom>
          <a:noFill/>
          <a:ln>
            <a:noFill/>
          </a:ln>
        </p:spPr>
      </p:pic>
      <p:pic>
        <p:nvPicPr>
          <p:cNvPr descr="preencoded.png" id="51" name="Google Shape;51;p2"/>
          <p:cNvPicPr preferRelativeResize="0"/>
          <p:nvPr/>
        </p:nvPicPr>
        <p:blipFill rotWithShape="1">
          <a:blip r:embed="rId7">
            <a:alphaModFix/>
          </a:blip>
          <a:srcRect b="0" l="0" r="0" t="0"/>
          <a:stretch/>
        </p:blipFill>
        <p:spPr>
          <a:xfrm>
            <a:off x="778794" y="3023829"/>
            <a:ext cx="540228" cy="540228"/>
          </a:xfrm>
          <a:prstGeom prst="rect">
            <a:avLst/>
          </a:prstGeom>
          <a:noFill/>
          <a:ln>
            <a:noFill/>
          </a:ln>
        </p:spPr>
      </p:pic>
      <p:pic>
        <p:nvPicPr>
          <p:cNvPr descr="preencoded.png" id="52" name="Google Shape;52;p2"/>
          <p:cNvPicPr preferRelativeResize="0"/>
          <p:nvPr/>
        </p:nvPicPr>
        <p:blipFill rotWithShape="1">
          <a:blip r:embed="rId7">
            <a:alphaModFix/>
          </a:blip>
          <a:srcRect b="0" l="0" r="0" t="0"/>
          <a:stretch/>
        </p:blipFill>
        <p:spPr>
          <a:xfrm>
            <a:off x="778794" y="3760836"/>
            <a:ext cx="540228" cy="540228"/>
          </a:xfrm>
          <a:prstGeom prst="rect">
            <a:avLst/>
          </a:prstGeom>
          <a:noFill/>
          <a:ln>
            <a:noFill/>
          </a:ln>
        </p:spPr>
      </p:pic>
      <p:pic>
        <p:nvPicPr>
          <p:cNvPr descr="preencoded.png" id="53" name="Google Shape;53;p2"/>
          <p:cNvPicPr preferRelativeResize="0"/>
          <p:nvPr/>
        </p:nvPicPr>
        <p:blipFill rotWithShape="1">
          <a:blip r:embed="rId7">
            <a:alphaModFix/>
          </a:blip>
          <a:srcRect b="0" l="0" r="0" t="0"/>
          <a:stretch/>
        </p:blipFill>
        <p:spPr>
          <a:xfrm>
            <a:off x="778794" y="4497934"/>
            <a:ext cx="540228" cy="540228"/>
          </a:xfrm>
          <a:prstGeom prst="rect">
            <a:avLst/>
          </a:prstGeom>
          <a:noFill/>
          <a:ln>
            <a:noFill/>
          </a:ln>
        </p:spPr>
      </p:pic>
      <p:pic>
        <p:nvPicPr>
          <p:cNvPr descr="preencoded.png" id="54" name="Google Shape;54;p2"/>
          <p:cNvPicPr preferRelativeResize="0"/>
          <p:nvPr/>
        </p:nvPicPr>
        <p:blipFill rotWithShape="1">
          <a:blip r:embed="rId7">
            <a:alphaModFix/>
          </a:blip>
          <a:srcRect b="0" l="0" r="0" t="0"/>
          <a:stretch/>
        </p:blipFill>
        <p:spPr>
          <a:xfrm>
            <a:off x="778794" y="5235031"/>
            <a:ext cx="540228" cy="540228"/>
          </a:xfrm>
          <a:prstGeom prst="rect">
            <a:avLst/>
          </a:prstGeom>
          <a:noFill/>
          <a:ln>
            <a:noFill/>
          </a:ln>
        </p:spPr>
      </p:pic>
      <p:pic>
        <p:nvPicPr>
          <p:cNvPr descr="preencoded.png" id="55" name="Google Shape;55;p2"/>
          <p:cNvPicPr preferRelativeResize="0"/>
          <p:nvPr/>
        </p:nvPicPr>
        <p:blipFill rotWithShape="1">
          <a:blip r:embed="rId7">
            <a:alphaModFix/>
          </a:blip>
          <a:srcRect b="0" l="0" r="0" t="0"/>
          <a:stretch/>
        </p:blipFill>
        <p:spPr>
          <a:xfrm>
            <a:off x="778794" y="5972038"/>
            <a:ext cx="540228" cy="540228"/>
          </a:xfrm>
          <a:prstGeom prst="rect">
            <a:avLst/>
          </a:prstGeom>
          <a:noFill/>
          <a:ln>
            <a:noFill/>
          </a:ln>
        </p:spPr>
      </p:pic>
      <p:pic>
        <p:nvPicPr>
          <p:cNvPr descr="preencoded.png" id="56" name="Google Shape;56;p2"/>
          <p:cNvPicPr preferRelativeResize="0"/>
          <p:nvPr/>
        </p:nvPicPr>
        <p:blipFill rotWithShape="1">
          <a:blip r:embed="rId7">
            <a:alphaModFix/>
          </a:blip>
          <a:srcRect b="0" l="0" r="0" t="0"/>
          <a:stretch/>
        </p:blipFill>
        <p:spPr>
          <a:xfrm>
            <a:off x="7413589" y="3023829"/>
            <a:ext cx="540228" cy="540228"/>
          </a:xfrm>
          <a:prstGeom prst="rect">
            <a:avLst/>
          </a:prstGeom>
          <a:noFill/>
          <a:ln>
            <a:noFill/>
          </a:ln>
        </p:spPr>
      </p:pic>
      <p:pic>
        <p:nvPicPr>
          <p:cNvPr descr="preencoded.png" id="57" name="Google Shape;57;p2"/>
          <p:cNvPicPr preferRelativeResize="0"/>
          <p:nvPr/>
        </p:nvPicPr>
        <p:blipFill rotWithShape="1">
          <a:blip r:embed="rId7">
            <a:alphaModFix/>
          </a:blip>
          <a:srcRect b="0" l="0" r="0" t="0"/>
          <a:stretch/>
        </p:blipFill>
        <p:spPr>
          <a:xfrm>
            <a:off x="7413589" y="3760836"/>
            <a:ext cx="540228" cy="540228"/>
          </a:xfrm>
          <a:prstGeom prst="rect">
            <a:avLst/>
          </a:prstGeom>
          <a:noFill/>
          <a:ln>
            <a:noFill/>
          </a:ln>
        </p:spPr>
      </p:pic>
      <p:pic>
        <p:nvPicPr>
          <p:cNvPr descr="preencoded.png" id="58" name="Google Shape;58;p2"/>
          <p:cNvPicPr preferRelativeResize="0"/>
          <p:nvPr/>
        </p:nvPicPr>
        <p:blipFill rotWithShape="1">
          <a:blip r:embed="rId7">
            <a:alphaModFix/>
          </a:blip>
          <a:srcRect b="0" l="0" r="0" t="0"/>
          <a:stretch/>
        </p:blipFill>
        <p:spPr>
          <a:xfrm>
            <a:off x="7413589" y="4497934"/>
            <a:ext cx="540228" cy="540228"/>
          </a:xfrm>
          <a:prstGeom prst="rect">
            <a:avLst/>
          </a:prstGeom>
          <a:noFill/>
          <a:ln>
            <a:noFill/>
          </a:ln>
        </p:spPr>
      </p:pic>
      <p:pic>
        <p:nvPicPr>
          <p:cNvPr descr="preencoded.png" id="59" name="Google Shape;59;p2"/>
          <p:cNvPicPr preferRelativeResize="0"/>
          <p:nvPr/>
        </p:nvPicPr>
        <p:blipFill rotWithShape="1">
          <a:blip r:embed="rId7">
            <a:alphaModFix/>
          </a:blip>
          <a:srcRect b="0" l="0" r="0" t="0"/>
          <a:stretch/>
        </p:blipFill>
        <p:spPr>
          <a:xfrm>
            <a:off x="7413589" y="5235031"/>
            <a:ext cx="540228" cy="540228"/>
          </a:xfrm>
          <a:prstGeom prst="rect">
            <a:avLst/>
          </a:prstGeom>
          <a:noFill/>
          <a:ln>
            <a:noFill/>
          </a:ln>
        </p:spPr>
      </p:pic>
      <p:sp>
        <p:nvSpPr>
          <p:cNvPr id="60" name="Google Shape;60;p2"/>
          <p:cNvSpPr/>
          <p:nvPr/>
        </p:nvSpPr>
        <p:spPr>
          <a:xfrm>
            <a:off x="793699" y="1196401"/>
            <a:ext cx="13043093" cy="708660"/>
          </a:xfrm>
          <a:prstGeom prst="rect">
            <a:avLst/>
          </a:prstGeom>
          <a:noFill/>
          <a:ln>
            <a:noFill/>
          </a:ln>
        </p:spPr>
        <p:txBody>
          <a:bodyPr anchorCtr="0" anchor="ctr" bIns="0" lIns="0" spcFirstLastPara="1" rIns="0" wrap="square" tIns="0">
            <a:noAutofit/>
          </a:bodyPr>
          <a:lstStyle/>
          <a:p>
            <a:pPr indent="0" lvl="0" marL="0" marR="0" rtl="0" algn="l">
              <a:lnSpc>
                <a:spcPct val="124994"/>
              </a:lnSpc>
              <a:spcBef>
                <a:spcPts val="0"/>
              </a:spcBef>
              <a:spcAft>
                <a:spcPts val="0"/>
              </a:spcAft>
              <a:buClr>
                <a:srgbClr val="2F3550"/>
              </a:buClr>
              <a:buSzPts val="4465"/>
              <a:buFont typeface="Arial"/>
              <a:buNone/>
            </a:pPr>
            <a:r>
              <a:rPr b="0" i="0" lang="en-US" sz="4465" u="none" cap="none" strike="noStrike">
                <a:solidFill>
                  <a:srgbClr val="2F3550"/>
                </a:solidFill>
                <a:latin typeface="Arial"/>
                <a:ea typeface="Arial"/>
                <a:cs typeface="Arial"/>
                <a:sym typeface="Arial"/>
              </a:rPr>
              <a:t>CONTENTS</a:t>
            </a:r>
            <a:endParaRPr b="0" i="0" sz="4465" u="none" cap="none" strike="noStrike"/>
          </a:p>
        </p:txBody>
      </p:sp>
      <p:sp>
        <p:nvSpPr>
          <p:cNvPr id="61" name="Google Shape;61;p2"/>
          <p:cNvSpPr/>
          <p:nvPr/>
        </p:nvSpPr>
        <p:spPr>
          <a:xfrm>
            <a:off x="793699" y="2160179"/>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62" name="Google Shape;62;p2"/>
          <p:cNvSpPr/>
          <p:nvPr/>
        </p:nvSpPr>
        <p:spPr>
          <a:xfrm>
            <a:off x="950062" y="3047787"/>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1</a:t>
            </a:r>
            <a:endParaRPr b="0" i="0" sz="2679" u="none" cap="none" strike="noStrike"/>
          </a:p>
        </p:txBody>
      </p:sp>
      <p:sp>
        <p:nvSpPr>
          <p:cNvPr id="63" name="Google Shape;63;p2"/>
          <p:cNvSpPr/>
          <p:nvPr/>
        </p:nvSpPr>
        <p:spPr>
          <a:xfrm>
            <a:off x="1530797" y="3116550"/>
            <a:ext cx="567101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Introduction</a:t>
            </a:r>
            <a:endParaRPr b="0" i="0" sz="2233" u="none" cap="none" strike="noStrike"/>
          </a:p>
        </p:txBody>
      </p:sp>
      <p:sp>
        <p:nvSpPr>
          <p:cNvPr id="64" name="Google Shape;64;p2"/>
          <p:cNvSpPr/>
          <p:nvPr/>
        </p:nvSpPr>
        <p:spPr>
          <a:xfrm>
            <a:off x="950062" y="3784884"/>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3</a:t>
            </a:r>
            <a:endParaRPr b="0" i="0" sz="2679" u="none" cap="none" strike="noStrike"/>
          </a:p>
        </p:txBody>
      </p:sp>
      <p:sp>
        <p:nvSpPr>
          <p:cNvPr id="65" name="Google Shape;65;p2"/>
          <p:cNvSpPr/>
          <p:nvPr/>
        </p:nvSpPr>
        <p:spPr>
          <a:xfrm>
            <a:off x="1530797" y="3853647"/>
            <a:ext cx="567101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Quality Assurance Plan</a:t>
            </a:r>
            <a:endParaRPr b="0" i="0" sz="2233" u="none" cap="none" strike="noStrike"/>
          </a:p>
        </p:txBody>
      </p:sp>
      <p:sp>
        <p:nvSpPr>
          <p:cNvPr id="66" name="Google Shape;66;p2"/>
          <p:cNvSpPr/>
          <p:nvPr/>
        </p:nvSpPr>
        <p:spPr>
          <a:xfrm>
            <a:off x="950062" y="4521982"/>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5</a:t>
            </a:r>
            <a:endParaRPr b="0" i="0" sz="2679" u="none" cap="none" strike="noStrike"/>
          </a:p>
        </p:txBody>
      </p:sp>
      <p:sp>
        <p:nvSpPr>
          <p:cNvPr id="67" name="Google Shape;67;p2"/>
          <p:cNvSpPr/>
          <p:nvPr/>
        </p:nvSpPr>
        <p:spPr>
          <a:xfrm>
            <a:off x="1530797" y="4590654"/>
            <a:ext cx="567101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API Testing</a:t>
            </a:r>
            <a:endParaRPr b="0" i="0" sz="2233" u="none" cap="none" strike="noStrike"/>
          </a:p>
        </p:txBody>
      </p:sp>
      <p:sp>
        <p:nvSpPr>
          <p:cNvPr id="68" name="Google Shape;68;p2"/>
          <p:cNvSpPr/>
          <p:nvPr/>
        </p:nvSpPr>
        <p:spPr>
          <a:xfrm>
            <a:off x="950062" y="5258989"/>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7</a:t>
            </a:r>
            <a:endParaRPr b="0" i="0" sz="2679" u="none" cap="none" strike="noStrike"/>
          </a:p>
        </p:txBody>
      </p:sp>
      <p:sp>
        <p:nvSpPr>
          <p:cNvPr id="69" name="Google Shape;69;p2"/>
          <p:cNvSpPr/>
          <p:nvPr/>
        </p:nvSpPr>
        <p:spPr>
          <a:xfrm>
            <a:off x="1530797" y="5327752"/>
            <a:ext cx="567101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Defect Tracking</a:t>
            </a:r>
            <a:endParaRPr b="0" i="0" sz="2233" u="none" cap="none" strike="noStrike"/>
          </a:p>
        </p:txBody>
      </p:sp>
      <p:sp>
        <p:nvSpPr>
          <p:cNvPr id="70" name="Google Shape;70;p2"/>
          <p:cNvSpPr/>
          <p:nvPr/>
        </p:nvSpPr>
        <p:spPr>
          <a:xfrm>
            <a:off x="950062" y="5996087"/>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9</a:t>
            </a:r>
            <a:endParaRPr b="0" i="0" sz="2679" u="none" cap="none" strike="noStrike"/>
          </a:p>
        </p:txBody>
      </p:sp>
      <p:sp>
        <p:nvSpPr>
          <p:cNvPr id="71" name="Google Shape;71;p2"/>
          <p:cNvSpPr/>
          <p:nvPr/>
        </p:nvSpPr>
        <p:spPr>
          <a:xfrm>
            <a:off x="1530797" y="6064849"/>
            <a:ext cx="5671017"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Test Summary and Software Metrics</a:t>
            </a:r>
            <a:endParaRPr b="0" i="0" sz="2233" u="none" cap="none" strike="noStrike"/>
          </a:p>
        </p:txBody>
      </p:sp>
      <p:sp>
        <p:nvSpPr>
          <p:cNvPr id="72" name="Google Shape;72;p2"/>
          <p:cNvSpPr/>
          <p:nvPr/>
        </p:nvSpPr>
        <p:spPr>
          <a:xfrm>
            <a:off x="7584857" y="3047787"/>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2</a:t>
            </a:r>
            <a:endParaRPr b="0" i="0" sz="2679" u="none" cap="none" strike="noStrike"/>
          </a:p>
        </p:txBody>
      </p:sp>
      <p:sp>
        <p:nvSpPr>
          <p:cNvPr id="73" name="Google Shape;73;p2"/>
          <p:cNvSpPr/>
          <p:nvPr/>
        </p:nvSpPr>
        <p:spPr>
          <a:xfrm>
            <a:off x="7584857" y="3784884"/>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4</a:t>
            </a:r>
            <a:endParaRPr b="0" i="0" sz="2679" u="none" cap="none" strike="noStrike"/>
          </a:p>
        </p:txBody>
      </p:sp>
      <p:sp>
        <p:nvSpPr>
          <p:cNvPr id="74" name="Google Shape;74;p2"/>
          <p:cNvSpPr/>
          <p:nvPr/>
        </p:nvSpPr>
        <p:spPr>
          <a:xfrm>
            <a:off x="8165592" y="3116550"/>
            <a:ext cx="5671200"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System Overview</a:t>
            </a:r>
            <a:endParaRPr b="0" i="0" sz="2233" u="none" cap="none" strike="noStrike"/>
          </a:p>
        </p:txBody>
      </p:sp>
      <p:sp>
        <p:nvSpPr>
          <p:cNvPr id="75" name="Google Shape;75;p2"/>
          <p:cNvSpPr/>
          <p:nvPr/>
        </p:nvSpPr>
        <p:spPr>
          <a:xfrm>
            <a:off x="7584857" y="4521982"/>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6</a:t>
            </a:r>
            <a:endParaRPr b="0" i="0" sz="2679" u="none" cap="none" strike="noStrike"/>
          </a:p>
        </p:txBody>
      </p:sp>
      <p:sp>
        <p:nvSpPr>
          <p:cNvPr id="76" name="Google Shape;76;p2"/>
          <p:cNvSpPr/>
          <p:nvPr/>
        </p:nvSpPr>
        <p:spPr>
          <a:xfrm>
            <a:off x="8165592" y="3853647"/>
            <a:ext cx="5671200"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Manual Test Cases</a:t>
            </a:r>
            <a:endParaRPr b="0" i="0" sz="2233" u="none" cap="none" strike="noStrike"/>
          </a:p>
        </p:txBody>
      </p:sp>
      <p:sp>
        <p:nvSpPr>
          <p:cNvPr id="77" name="Google Shape;77;p2"/>
          <p:cNvSpPr/>
          <p:nvPr/>
        </p:nvSpPr>
        <p:spPr>
          <a:xfrm>
            <a:off x="7584857" y="5258989"/>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8</a:t>
            </a:r>
            <a:endParaRPr b="0" i="0" sz="2679" u="none" cap="none" strike="noStrike"/>
          </a:p>
        </p:txBody>
      </p:sp>
      <p:sp>
        <p:nvSpPr>
          <p:cNvPr id="78" name="Google Shape;78;p2"/>
          <p:cNvSpPr/>
          <p:nvPr/>
        </p:nvSpPr>
        <p:spPr>
          <a:xfrm>
            <a:off x="8165592" y="4590654"/>
            <a:ext cx="5671200"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Test Automation</a:t>
            </a:r>
            <a:endParaRPr b="0" i="0" sz="2233" u="none" cap="none" strike="noStrike"/>
          </a:p>
        </p:txBody>
      </p:sp>
      <p:sp>
        <p:nvSpPr>
          <p:cNvPr id="79" name="Google Shape;79;p2"/>
          <p:cNvSpPr/>
          <p:nvPr/>
        </p:nvSpPr>
        <p:spPr>
          <a:xfrm>
            <a:off x="8165592" y="5327752"/>
            <a:ext cx="5671200"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Requirements Traceability</a:t>
            </a:r>
            <a:endParaRPr b="0" i="0" sz="2233"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descr="preencoded.png" id="503" name="Google Shape;503;p19"/>
          <p:cNvPicPr preferRelativeResize="0"/>
          <p:nvPr/>
        </p:nvPicPr>
        <p:blipFill rotWithShape="1">
          <a:blip r:embed="rId3">
            <a:alphaModFix/>
          </a:blip>
          <a:srcRect b="0" l="0" r="0" t="0"/>
          <a:stretch/>
        </p:blipFill>
        <p:spPr>
          <a:xfrm>
            <a:off x="0" y="0"/>
            <a:ext cx="14630400" cy="8232435"/>
          </a:xfrm>
          <a:prstGeom prst="rect">
            <a:avLst/>
          </a:prstGeom>
          <a:noFill/>
          <a:ln>
            <a:noFill/>
          </a:ln>
        </p:spPr>
      </p:pic>
      <p:graphicFrame>
        <p:nvGraphicFramePr>
          <p:cNvPr id="504" name="Google Shape;504;p19"/>
          <p:cNvGraphicFramePr/>
          <p:nvPr/>
        </p:nvGraphicFramePr>
        <p:xfrm>
          <a:off x="793699" y="1637325"/>
          <a:ext cx="3000000" cy="3000000"/>
        </p:xfrm>
        <a:graphic>
          <a:graphicData uri="http://schemas.openxmlformats.org/drawingml/2006/table">
            <a:tbl>
              <a:tblPr>
                <a:noFill/>
                <a:tableStyleId>{F313CB98-1222-4FEE-AF4D-543AD8296E86}</a:tableStyleId>
              </a:tblPr>
              <a:tblGrid>
                <a:gridCol w="2609975"/>
                <a:gridCol w="2609975"/>
                <a:gridCol w="2609975"/>
                <a:gridCol w="2609975"/>
                <a:gridCol w="2609975"/>
              </a:tblGrid>
              <a:tr h="477325">
                <a:tc>
                  <a:txBody>
                    <a:bodyPr/>
                    <a:lstStyle/>
                    <a:p>
                      <a:pPr indent="0" lvl="0" marL="0" marR="0" rtl="0" algn="l">
                        <a:lnSpc>
                          <a:spcPct val="160000"/>
                        </a:lnSpc>
                        <a:spcBef>
                          <a:spcPts val="0"/>
                        </a:spcBef>
                        <a:spcAft>
                          <a:spcPts val="0"/>
                        </a:spcAft>
                        <a:buClr>
                          <a:srgbClr val="FFFFFF"/>
                        </a:buClr>
                        <a:buSzPts val="1250"/>
                        <a:buFont typeface="Arial"/>
                        <a:buNone/>
                      </a:pPr>
                      <a:r>
                        <a:rPr lang="en-US" sz="1250" u="none" cap="none" strike="noStrike">
                          <a:solidFill>
                            <a:srgbClr val="FFFFFF"/>
                          </a:solidFill>
                          <a:latin typeface="Arial"/>
                          <a:ea typeface="Arial"/>
                          <a:cs typeface="Arial"/>
                          <a:sym typeface="Arial"/>
                        </a:rPr>
                        <a:t>EP</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00"/>
                        </a:lnSpc>
                        <a:spcBef>
                          <a:spcPts val="0"/>
                        </a:spcBef>
                        <a:spcAft>
                          <a:spcPts val="0"/>
                        </a:spcAft>
                        <a:buClr>
                          <a:srgbClr val="FFFFFF"/>
                        </a:buClr>
                        <a:buSzPts val="1250"/>
                        <a:buFont typeface="Arial"/>
                        <a:buNone/>
                      </a:pPr>
                      <a:r>
                        <a:rPr lang="en-US" sz="1250" u="none" cap="none" strike="noStrike">
                          <a:solidFill>
                            <a:srgbClr val="FFFFFF"/>
                          </a:solidFill>
                          <a:latin typeface="Arial"/>
                          <a:ea typeface="Arial"/>
                          <a:cs typeface="Arial"/>
                          <a:sym typeface="Arial"/>
                        </a:rPr>
                        <a:t>M</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00"/>
                        </a:lnSpc>
                        <a:spcBef>
                          <a:spcPts val="0"/>
                        </a:spcBef>
                        <a:spcAft>
                          <a:spcPts val="0"/>
                        </a:spcAft>
                        <a:buClr>
                          <a:srgbClr val="FFFFFF"/>
                        </a:buClr>
                        <a:buSzPts val="1250"/>
                        <a:buFont typeface="Arial"/>
                        <a:buNone/>
                      </a:pPr>
                      <a:r>
                        <a:rPr lang="en-US" sz="1250" u="none" cap="none" strike="noStrike">
                          <a:solidFill>
                            <a:srgbClr val="FFFFFF"/>
                          </a:solidFill>
                          <a:latin typeface="Arial"/>
                          <a:ea typeface="Arial"/>
                          <a:cs typeface="Arial"/>
                          <a:sym typeface="Arial"/>
                        </a:rPr>
                        <a:t>D</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00"/>
                        </a:lnSpc>
                        <a:spcBef>
                          <a:spcPts val="0"/>
                        </a:spcBef>
                        <a:spcAft>
                          <a:spcPts val="0"/>
                        </a:spcAft>
                        <a:buClr>
                          <a:srgbClr val="FFFFFF"/>
                        </a:buClr>
                        <a:buSzPts val="1250"/>
                        <a:buFont typeface="Arial"/>
                        <a:buNone/>
                      </a:pPr>
                      <a:r>
                        <a:rPr lang="en-US" sz="1250" u="none" cap="none" strike="noStrike">
                          <a:solidFill>
                            <a:srgbClr val="FFFFFF"/>
                          </a:solidFill>
                          <a:latin typeface="Arial"/>
                          <a:ea typeface="Arial"/>
                          <a:cs typeface="Arial"/>
                          <a:sym typeface="Arial"/>
                        </a:rPr>
                        <a:t>S</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00"/>
                        </a:lnSpc>
                        <a:spcBef>
                          <a:spcPts val="0"/>
                        </a:spcBef>
                        <a:spcAft>
                          <a:spcPts val="0"/>
                        </a:spcAft>
                        <a:buClr>
                          <a:srgbClr val="FFFFFF"/>
                        </a:buClr>
                        <a:buSzPts val="1250"/>
                        <a:buFont typeface="Arial"/>
                        <a:buNone/>
                      </a:pPr>
                      <a:r>
                        <a:rPr lang="en-US" sz="1250" u="none" cap="none" strike="noStrike">
                          <a:solidFill>
                            <a:srgbClr val="FFFFFF"/>
                          </a:solidFill>
                          <a:latin typeface="Arial"/>
                          <a:ea typeface="Arial"/>
                          <a:cs typeface="Arial"/>
                          <a:sym typeface="Arial"/>
                        </a:rPr>
                        <a:t>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/health</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GET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Check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89</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/store</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POST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Store</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156</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/latest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GET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Latest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112</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/hist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GET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History</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234</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/predict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POST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Predict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412</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/p-hist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GET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Prediction History</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189</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/chat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POST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Chat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523</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/trans</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POST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Translation</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387</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/upload</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POST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Upload</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298</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77325">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/cam-lat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GET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Camera Latest</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OK</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00"/>
                        </a:lnSpc>
                        <a:spcBef>
                          <a:spcPts val="0"/>
                        </a:spcBef>
                        <a:spcAft>
                          <a:spcPts val="0"/>
                        </a:spcAft>
                        <a:buClr>
                          <a:srgbClr val="212132"/>
                        </a:buClr>
                        <a:buSzPts val="1250"/>
                        <a:buFont typeface="Arial"/>
                        <a:buNone/>
                      </a:pPr>
                      <a:r>
                        <a:rPr lang="en-US" sz="1250" u="none" cap="none" strike="noStrike">
                          <a:solidFill>
                            <a:srgbClr val="212132"/>
                          </a:solidFill>
                          <a:latin typeface="Arial"/>
                          <a:ea typeface="Arial"/>
                          <a:cs typeface="Arial"/>
                          <a:sym typeface="Arial"/>
                        </a:rPr>
                        <a:t>134</a:t>
                      </a:r>
                      <a:endParaRPr sz="1200" u="none" cap="none" strike="noStrike"/>
                    </a:p>
                  </a:txBody>
                  <a:tcPr marT="95275" marB="95275" marR="158775" marL="1587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505" name="Google Shape;505;p19"/>
          <p:cNvSpPr/>
          <p:nvPr/>
        </p:nvSpPr>
        <p:spPr>
          <a:xfrm>
            <a:off x="793699" y="962955"/>
            <a:ext cx="13043093" cy="495971"/>
          </a:xfrm>
          <a:prstGeom prst="rect">
            <a:avLst/>
          </a:prstGeom>
          <a:noFill/>
          <a:ln>
            <a:noFill/>
          </a:ln>
        </p:spPr>
        <p:txBody>
          <a:bodyPr anchorCtr="0" anchor="ctr" bIns="0" lIns="0" spcFirstLastPara="1" rIns="0" wrap="square" tIns="0">
            <a:noAutofit/>
          </a:bodyPr>
          <a:lstStyle/>
          <a:p>
            <a:pPr indent="0" lvl="0" marL="0" marR="0" rtl="0" algn="l">
              <a:lnSpc>
                <a:spcPct val="124984"/>
              </a:lnSpc>
              <a:spcBef>
                <a:spcPts val="0"/>
              </a:spcBef>
              <a:spcAft>
                <a:spcPts val="0"/>
              </a:spcAft>
              <a:buClr>
                <a:srgbClr val="2F3550"/>
              </a:buClr>
              <a:buSzPts val="3126"/>
              <a:buFont typeface="Arial"/>
              <a:buNone/>
            </a:pPr>
            <a:r>
              <a:rPr b="0" i="0" lang="en-US" sz="3126" u="none" cap="none" strike="noStrike">
                <a:solidFill>
                  <a:srgbClr val="2F3550"/>
                </a:solidFill>
                <a:latin typeface="Arial"/>
                <a:ea typeface="Arial"/>
                <a:cs typeface="Arial"/>
                <a:sym typeface="Arial"/>
              </a:rPr>
              <a:t>API Testing</a:t>
            </a:r>
            <a:endParaRPr b="0" i="0" sz="3126" u="none" cap="none" strike="noStrike"/>
          </a:p>
        </p:txBody>
      </p:sp>
      <p:sp>
        <p:nvSpPr>
          <p:cNvPr id="506" name="Google Shape;506;p19"/>
          <p:cNvSpPr/>
          <p:nvPr/>
        </p:nvSpPr>
        <p:spPr>
          <a:xfrm>
            <a:off x="793699" y="7031645"/>
            <a:ext cx="13043093" cy="237927"/>
          </a:xfrm>
          <a:prstGeom prst="rect">
            <a:avLst/>
          </a:prstGeom>
          <a:no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Clr>
                <a:srgbClr val="3B3A59"/>
              </a:buClr>
              <a:buSzPts val="1250"/>
              <a:buFont typeface="Arial"/>
              <a:buNone/>
            </a:pPr>
            <a:r>
              <a:rPr b="0" i="0" lang="en-US" sz="1250" u="none" cap="none" strike="noStrike">
                <a:solidFill>
                  <a:srgbClr val="3B3A59"/>
                </a:solidFill>
                <a:latin typeface="Arial"/>
                <a:ea typeface="Arial"/>
                <a:cs typeface="Arial"/>
                <a:sym typeface="Arial"/>
              </a:rPr>
              <a:t>Table 3: API Test Results (EP=Endpoint, M=Method, D=Description, S=Status, T=Time in ms)</a:t>
            </a:r>
            <a:endParaRPr b="0" i="0" sz="125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preencoded.png" id="512" name="Google Shape;512;p20"/>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513" name="Google Shape;513;p20"/>
          <p:cNvPicPr preferRelativeResize="0"/>
          <p:nvPr/>
        </p:nvPicPr>
        <p:blipFill rotWithShape="1">
          <a:blip r:embed="rId4">
            <a:alphaModFix/>
          </a:blip>
          <a:srcRect b="0" l="0" r="0" t="0"/>
          <a:stretch/>
        </p:blipFill>
        <p:spPr>
          <a:xfrm>
            <a:off x="9407347" y="0"/>
            <a:ext cx="5222870" cy="8232435"/>
          </a:xfrm>
          <a:prstGeom prst="rect">
            <a:avLst/>
          </a:prstGeom>
          <a:noFill/>
          <a:ln>
            <a:noFill/>
          </a:ln>
        </p:spPr>
      </p:pic>
      <p:pic>
        <p:nvPicPr>
          <p:cNvPr descr="preencoded.png" id="514" name="Google Shape;514;p20"/>
          <p:cNvPicPr preferRelativeResize="0"/>
          <p:nvPr/>
        </p:nvPicPr>
        <p:blipFill rotWithShape="1">
          <a:blip r:embed="rId5">
            <a:alphaModFix/>
          </a:blip>
          <a:srcRect b="0" l="0" r="0" t="0"/>
          <a:stretch/>
        </p:blipFill>
        <p:spPr>
          <a:xfrm>
            <a:off x="778794" y="2094067"/>
            <a:ext cx="3979012" cy="1335481"/>
          </a:xfrm>
          <a:prstGeom prst="rect">
            <a:avLst/>
          </a:prstGeom>
          <a:noFill/>
          <a:ln>
            <a:noFill/>
          </a:ln>
        </p:spPr>
      </p:pic>
      <p:pic>
        <p:nvPicPr>
          <p:cNvPr descr="preencoded.png" id="515" name="Google Shape;515;p20"/>
          <p:cNvPicPr preferRelativeResize="0"/>
          <p:nvPr/>
        </p:nvPicPr>
        <p:blipFill rotWithShape="1">
          <a:blip r:embed="rId5">
            <a:alphaModFix/>
          </a:blip>
          <a:srcRect b="0" l="0" r="0" t="0"/>
          <a:stretch/>
        </p:blipFill>
        <p:spPr>
          <a:xfrm>
            <a:off x="778794" y="3569818"/>
            <a:ext cx="3979012" cy="1335481"/>
          </a:xfrm>
          <a:prstGeom prst="rect">
            <a:avLst/>
          </a:prstGeom>
          <a:noFill/>
          <a:ln>
            <a:noFill/>
          </a:ln>
        </p:spPr>
      </p:pic>
      <p:pic>
        <p:nvPicPr>
          <p:cNvPr descr="preencoded.png" id="516" name="Google Shape;516;p20"/>
          <p:cNvPicPr preferRelativeResize="0"/>
          <p:nvPr/>
        </p:nvPicPr>
        <p:blipFill rotWithShape="1">
          <a:blip r:embed="rId6">
            <a:alphaModFix/>
          </a:blip>
          <a:srcRect b="0" l="0" r="0" t="0"/>
          <a:stretch/>
        </p:blipFill>
        <p:spPr>
          <a:xfrm>
            <a:off x="4898075" y="2094067"/>
            <a:ext cx="3979194" cy="1335481"/>
          </a:xfrm>
          <a:prstGeom prst="rect">
            <a:avLst/>
          </a:prstGeom>
          <a:noFill/>
          <a:ln>
            <a:noFill/>
          </a:ln>
        </p:spPr>
      </p:pic>
      <p:pic>
        <p:nvPicPr>
          <p:cNvPr descr="preencoded.png" id="517" name="Google Shape;517;p20"/>
          <p:cNvPicPr preferRelativeResize="0"/>
          <p:nvPr/>
        </p:nvPicPr>
        <p:blipFill rotWithShape="1">
          <a:blip r:embed="rId6">
            <a:alphaModFix/>
          </a:blip>
          <a:srcRect b="0" l="0" r="0" t="0"/>
          <a:stretch/>
        </p:blipFill>
        <p:spPr>
          <a:xfrm>
            <a:off x="4898075" y="3569818"/>
            <a:ext cx="3979194" cy="1335481"/>
          </a:xfrm>
          <a:prstGeom prst="rect">
            <a:avLst/>
          </a:prstGeom>
          <a:noFill/>
          <a:ln>
            <a:noFill/>
          </a:ln>
        </p:spPr>
      </p:pic>
      <p:pic>
        <p:nvPicPr>
          <p:cNvPr descr="preencoded.png" id="518" name="Google Shape;518;p20"/>
          <p:cNvPicPr preferRelativeResize="0"/>
          <p:nvPr/>
        </p:nvPicPr>
        <p:blipFill rotWithShape="1">
          <a:blip r:embed="rId7">
            <a:alphaModFix/>
          </a:blip>
          <a:srcRect b="0" l="0" r="0" t="0"/>
          <a:stretch/>
        </p:blipFill>
        <p:spPr>
          <a:xfrm>
            <a:off x="978774" y="2974452"/>
            <a:ext cx="3579144" cy="255209"/>
          </a:xfrm>
          <a:prstGeom prst="rect">
            <a:avLst/>
          </a:prstGeom>
          <a:noFill/>
          <a:ln>
            <a:noFill/>
          </a:ln>
        </p:spPr>
      </p:pic>
      <p:pic>
        <p:nvPicPr>
          <p:cNvPr descr="preencoded.png" id="519" name="Google Shape;519;p20"/>
          <p:cNvPicPr preferRelativeResize="0"/>
          <p:nvPr/>
        </p:nvPicPr>
        <p:blipFill rotWithShape="1">
          <a:blip r:embed="rId7">
            <a:alphaModFix/>
          </a:blip>
          <a:srcRect b="0" l="0" r="0" t="0"/>
          <a:stretch/>
        </p:blipFill>
        <p:spPr>
          <a:xfrm>
            <a:off x="978774" y="4450202"/>
            <a:ext cx="3579144" cy="255209"/>
          </a:xfrm>
          <a:prstGeom prst="rect">
            <a:avLst/>
          </a:prstGeom>
          <a:noFill/>
          <a:ln>
            <a:noFill/>
          </a:ln>
        </p:spPr>
      </p:pic>
      <p:pic>
        <p:nvPicPr>
          <p:cNvPr descr="preencoded.png" id="520" name="Google Shape;520;p20"/>
          <p:cNvPicPr preferRelativeResize="0"/>
          <p:nvPr/>
        </p:nvPicPr>
        <p:blipFill rotWithShape="1">
          <a:blip r:embed="rId7">
            <a:alphaModFix/>
          </a:blip>
          <a:srcRect b="0" l="0" r="0" t="0"/>
          <a:stretch/>
        </p:blipFill>
        <p:spPr>
          <a:xfrm>
            <a:off x="5097963" y="2974452"/>
            <a:ext cx="3579327" cy="255209"/>
          </a:xfrm>
          <a:prstGeom prst="rect">
            <a:avLst/>
          </a:prstGeom>
          <a:noFill/>
          <a:ln>
            <a:noFill/>
          </a:ln>
        </p:spPr>
      </p:pic>
      <p:pic>
        <p:nvPicPr>
          <p:cNvPr descr="preencoded.png" id="521" name="Google Shape;521;p20"/>
          <p:cNvPicPr preferRelativeResize="0"/>
          <p:nvPr/>
        </p:nvPicPr>
        <p:blipFill rotWithShape="1">
          <a:blip r:embed="rId7">
            <a:alphaModFix/>
          </a:blip>
          <a:srcRect b="0" l="0" r="0" t="0"/>
          <a:stretch/>
        </p:blipFill>
        <p:spPr>
          <a:xfrm>
            <a:off x="5097963" y="4450202"/>
            <a:ext cx="3579327" cy="255209"/>
          </a:xfrm>
          <a:prstGeom prst="rect">
            <a:avLst/>
          </a:prstGeom>
          <a:noFill/>
          <a:ln>
            <a:noFill/>
          </a:ln>
        </p:spPr>
      </p:pic>
      <p:pic>
        <p:nvPicPr>
          <p:cNvPr descr="preencoded.png" id="522" name="Google Shape;522;p20"/>
          <p:cNvPicPr preferRelativeResize="0"/>
          <p:nvPr/>
        </p:nvPicPr>
        <p:blipFill rotWithShape="1">
          <a:blip r:embed="rId8">
            <a:alphaModFix/>
          </a:blip>
          <a:srcRect b="0" l="0" r="0" t="0"/>
          <a:stretch/>
        </p:blipFill>
        <p:spPr>
          <a:xfrm>
            <a:off x="963869" y="2279051"/>
            <a:ext cx="540228" cy="540228"/>
          </a:xfrm>
          <a:prstGeom prst="rect">
            <a:avLst/>
          </a:prstGeom>
          <a:noFill/>
          <a:ln>
            <a:noFill/>
          </a:ln>
        </p:spPr>
      </p:pic>
      <p:pic>
        <p:nvPicPr>
          <p:cNvPr descr="preencoded.png" id="523" name="Google Shape;523;p20"/>
          <p:cNvPicPr preferRelativeResize="0"/>
          <p:nvPr/>
        </p:nvPicPr>
        <p:blipFill rotWithShape="1">
          <a:blip r:embed="rId8">
            <a:alphaModFix/>
          </a:blip>
          <a:srcRect b="0" l="0" r="0" t="0"/>
          <a:stretch/>
        </p:blipFill>
        <p:spPr>
          <a:xfrm>
            <a:off x="963869" y="3754801"/>
            <a:ext cx="540228" cy="540228"/>
          </a:xfrm>
          <a:prstGeom prst="rect">
            <a:avLst/>
          </a:prstGeom>
          <a:noFill/>
          <a:ln>
            <a:noFill/>
          </a:ln>
        </p:spPr>
      </p:pic>
      <p:pic>
        <p:nvPicPr>
          <p:cNvPr descr="preencoded.png" id="524" name="Google Shape;524;p20"/>
          <p:cNvPicPr preferRelativeResize="0"/>
          <p:nvPr/>
        </p:nvPicPr>
        <p:blipFill rotWithShape="1">
          <a:blip r:embed="rId8">
            <a:alphaModFix/>
          </a:blip>
          <a:srcRect b="0" l="0" r="0" t="0"/>
          <a:stretch/>
        </p:blipFill>
        <p:spPr>
          <a:xfrm>
            <a:off x="5083058" y="2279051"/>
            <a:ext cx="540228" cy="540228"/>
          </a:xfrm>
          <a:prstGeom prst="rect">
            <a:avLst/>
          </a:prstGeom>
          <a:noFill/>
          <a:ln>
            <a:noFill/>
          </a:ln>
        </p:spPr>
      </p:pic>
      <p:pic>
        <p:nvPicPr>
          <p:cNvPr descr="preencoded.png" id="525" name="Google Shape;525;p20"/>
          <p:cNvPicPr preferRelativeResize="0"/>
          <p:nvPr/>
        </p:nvPicPr>
        <p:blipFill rotWithShape="1">
          <a:blip r:embed="rId8">
            <a:alphaModFix/>
          </a:blip>
          <a:srcRect b="0" l="0" r="0" t="0"/>
          <a:stretch/>
        </p:blipFill>
        <p:spPr>
          <a:xfrm>
            <a:off x="5083058" y="3754801"/>
            <a:ext cx="540228" cy="540228"/>
          </a:xfrm>
          <a:prstGeom prst="rect">
            <a:avLst/>
          </a:prstGeom>
          <a:noFill/>
          <a:ln>
            <a:noFill/>
          </a:ln>
        </p:spPr>
      </p:pic>
      <p:sp>
        <p:nvSpPr>
          <p:cNvPr id="526" name="Google Shape;526;p20"/>
          <p:cNvSpPr/>
          <p:nvPr/>
        </p:nvSpPr>
        <p:spPr>
          <a:xfrm>
            <a:off x="793699" y="1045891"/>
            <a:ext cx="8068666" cy="425287"/>
          </a:xfrm>
          <a:prstGeom prst="rect">
            <a:avLst/>
          </a:prstGeom>
          <a:noFill/>
          <a:ln>
            <a:noFill/>
          </a:ln>
        </p:spPr>
        <p:txBody>
          <a:bodyPr anchorCtr="0" anchor="ctr" bIns="0" lIns="0" spcFirstLastPara="1" rIns="0" wrap="square" tIns="0">
            <a:noAutofit/>
          </a:bodyPr>
          <a:lstStyle/>
          <a:p>
            <a:pPr indent="0" lvl="0" marL="0" marR="0" rtl="0" algn="l">
              <a:lnSpc>
                <a:spcPct val="125009"/>
              </a:lnSpc>
              <a:spcBef>
                <a:spcPts val="0"/>
              </a:spcBef>
              <a:spcAft>
                <a:spcPts val="0"/>
              </a:spcAft>
              <a:buClr>
                <a:srgbClr val="2F3550"/>
              </a:buClr>
              <a:buSzPts val="2679"/>
              <a:buFont typeface="Arial"/>
              <a:buNone/>
            </a:pPr>
            <a:r>
              <a:rPr b="0" i="0" lang="en-US" sz="2679" u="none" cap="none" strike="noStrike">
                <a:solidFill>
                  <a:srgbClr val="2F3550"/>
                </a:solidFill>
                <a:latin typeface="Arial"/>
                <a:ea typeface="Arial"/>
                <a:cs typeface="Arial"/>
                <a:sym typeface="Arial"/>
              </a:rPr>
              <a:t>Postman Test Scripts</a:t>
            </a:r>
            <a:endParaRPr b="0" i="0" sz="2679" u="none" cap="none" strike="noStrike"/>
          </a:p>
        </p:txBody>
      </p:sp>
      <p:sp>
        <p:nvSpPr>
          <p:cNvPr id="527" name="Google Shape;527;p20"/>
          <p:cNvSpPr/>
          <p:nvPr/>
        </p:nvSpPr>
        <p:spPr>
          <a:xfrm>
            <a:off x="793699" y="1662471"/>
            <a:ext cx="8068666"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Each endpoint tested with 4 automated scripts:</a:t>
            </a:r>
            <a:endParaRPr b="0" i="0" sz="1340" u="none" cap="none" strike="noStrike"/>
          </a:p>
        </p:txBody>
      </p:sp>
      <p:sp>
        <p:nvSpPr>
          <p:cNvPr id="528" name="Google Shape;528;p20"/>
          <p:cNvSpPr/>
          <p:nvPr/>
        </p:nvSpPr>
        <p:spPr>
          <a:xfrm>
            <a:off x="1167323" y="2384847"/>
            <a:ext cx="133137" cy="328178"/>
          </a:xfrm>
          <a:prstGeom prst="rect">
            <a:avLst/>
          </a:prstGeom>
          <a:noFill/>
          <a:ln>
            <a:noFill/>
          </a:ln>
        </p:spPr>
        <p:txBody>
          <a:bodyPr anchorCtr="0" anchor="ctr" bIns="0" lIns="0" spcFirstLastPara="1" rIns="0" wrap="square" tIns="0">
            <a:noAutofit/>
          </a:bodyPr>
          <a:lstStyle/>
          <a:p>
            <a:pPr indent="0" lvl="0" marL="0" marR="0" rtl="0" algn="l">
              <a:lnSpc>
                <a:spcPct val="120022"/>
              </a:lnSpc>
              <a:spcBef>
                <a:spcPts val="0"/>
              </a:spcBef>
              <a:spcAft>
                <a:spcPts val="0"/>
              </a:spcAft>
              <a:buClr>
                <a:srgbClr val="000000"/>
              </a:buClr>
              <a:buSzPts val="1808"/>
              <a:buFont typeface="Arial"/>
              <a:buNone/>
            </a:pPr>
            <a:r>
              <a:rPr b="0" i="0" lang="en-US" sz="1808" u="none" cap="none" strike="noStrike">
                <a:solidFill>
                  <a:srgbClr val="000000"/>
                </a:solidFill>
                <a:latin typeface="Arial"/>
                <a:ea typeface="Arial"/>
                <a:cs typeface="Arial"/>
                <a:sym typeface="Arial"/>
              </a:rPr>
              <a:t>1</a:t>
            </a:r>
            <a:endParaRPr b="0" i="0" sz="1808" u="none" cap="none" strike="noStrike"/>
          </a:p>
        </p:txBody>
      </p:sp>
      <p:sp>
        <p:nvSpPr>
          <p:cNvPr id="529" name="Google Shape;529;p20"/>
          <p:cNvSpPr/>
          <p:nvPr/>
        </p:nvSpPr>
        <p:spPr>
          <a:xfrm>
            <a:off x="978774" y="2974452"/>
            <a:ext cx="3579144"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Status code validation</a:t>
            </a:r>
            <a:endParaRPr b="0" i="0" sz="1340" u="none" cap="none" strike="noStrike"/>
          </a:p>
        </p:txBody>
      </p:sp>
      <p:sp>
        <p:nvSpPr>
          <p:cNvPr id="530" name="Google Shape;530;p20"/>
          <p:cNvSpPr/>
          <p:nvPr/>
        </p:nvSpPr>
        <p:spPr>
          <a:xfrm>
            <a:off x="1167323" y="3860597"/>
            <a:ext cx="133137" cy="328178"/>
          </a:xfrm>
          <a:prstGeom prst="rect">
            <a:avLst/>
          </a:prstGeom>
          <a:noFill/>
          <a:ln>
            <a:noFill/>
          </a:ln>
        </p:spPr>
        <p:txBody>
          <a:bodyPr anchorCtr="0" anchor="ctr" bIns="0" lIns="0" spcFirstLastPara="1" rIns="0" wrap="square" tIns="0">
            <a:noAutofit/>
          </a:bodyPr>
          <a:lstStyle/>
          <a:p>
            <a:pPr indent="0" lvl="0" marL="0" marR="0" rtl="0" algn="l">
              <a:lnSpc>
                <a:spcPct val="120022"/>
              </a:lnSpc>
              <a:spcBef>
                <a:spcPts val="0"/>
              </a:spcBef>
              <a:spcAft>
                <a:spcPts val="0"/>
              </a:spcAft>
              <a:buClr>
                <a:srgbClr val="000000"/>
              </a:buClr>
              <a:buSzPts val="1808"/>
              <a:buFont typeface="Arial"/>
              <a:buNone/>
            </a:pPr>
            <a:r>
              <a:rPr b="0" i="0" lang="en-US" sz="1808" u="none" cap="none" strike="noStrike">
                <a:solidFill>
                  <a:srgbClr val="000000"/>
                </a:solidFill>
                <a:latin typeface="Arial"/>
                <a:ea typeface="Arial"/>
                <a:cs typeface="Arial"/>
                <a:sym typeface="Arial"/>
              </a:rPr>
              <a:t>3</a:t>
            </a:r>
            <a:endParaRPr b="0" i="0" sz="1808" u="none" cap="none" strike="noStrike"/>
          </a:p>
        </p:txBody>
      </p:sp>
      <p:sp>
        <p:nvSpPr>
          <p:cNvPr id="531" name="Google Shape;531;p20"/>
          <p:cNvSpPr/>
          <p:nvPr/>
        </p:nvSpPr>
        <p:spPr>
          <a:xfrm>
            <a:off x="978774" y="4450202"/>
            <a:ext cx="3579144"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Response time check</a:t>
            </a:r>
            <a:endParaRPr b="0" i="0" sz="1340" u="none" cap="none" strike="noStrike"/>
          </a:p>
        </p:txBody>
      </p:sp>
      <p:sp>
        <p:nvSpPr>
          <p:cNvPr id="532" name="Google Shape;532;p20"/>
          <p:cNvSpPr/>
          <p:nvPr/>
        </p:nvSpPr>
        <p:spPr>
          <a:xfrm>
            <a:off x="793699" y="5081687"/>
            <a:ext cx="8068666"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Total automated tests: 40 (4 tests × 10 endpoints)</a:t>
            </a:r>
            <a:endParaRPr b="0" i="0" sz="1340" u="none" cap="none" strike="noStrike"/>
          </a:p>
        </p:txBody>
      </p:sp>
      <p:sp>
        <p:nvSpPr>
          <p:cNvPr id="533" name="Google Shape;533;p20"/>
          <p:cNvSpPr/>
          <p:nvPr/>
        </p:nvSpPr>
        <p:spPr>
          <a:xfrm>
            <a:off x="793699" y="5528188"/>
            <a:ext cx="8068666" cy="1020745"/>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pm.test("Status code is 200",()=&gt;{pm.response.to.have.status(200);}); pm.test("Response has required fields",()=&gt;{ var data = pm.response.json(); pm.expect(data).to.have.property('disease'); pm.expect(data).to.have.property('confidence'); }); pm.test("Response time is less than 500ms", ()=&gt;{ pm.expect(pm.response.responseTime).to.be.below(500); });</a:t>
            </a:r>
            <a:endParaRPr b="0" i="0" sz="1340" u="none" cap="none" strike="noStrike"/>
          </a:p>
        </p:txBody>
      </p:sp>
      <p:sp>
        <p:nvSpPr>
          <p:cNvPr id="534" name="Google Shape;534;p20"/>
          <p:cNvSpPr/>
          <p:nvPr/>
        </p:nvSpPr>
        <p:spPr>
          <a:xfrm>
            <a:off x="5286512" y="2384847"/>
            <a:ext cx="133137" cy="328178"/>
          </a:xfrm>
          <a:prstGeom prst="rect">
            <a:avLst/>
          </a:prstGeom>
          <a:noFill/>
          <a:ln>
            <a:noFill/>
          </a:ln>
        </p:spPr>
        <p:txBody>
          <a:bodyPr anchorCtr="0" anchor="ctr" bIns="0" lIns="0" spcFirstLastPara="1" rIns="0" wrap="square" tIns="0">
            <a:noAutofit/>
          </a:bodyPr>
          <a:lstStyle/>
          <a:p>
            <a:pPr indent="0" lvl="0" marL="0" marR="0" rtl="0" algn="l">
              <a:lnSpc>
                <a:spcPct val="120022"/>
              </a:lnSpc>
              <a:spcBef>
                <a:spcPts val="0"/>
              </a:spcBef>
              <a:spcAft>
                <a:spcPts val="0"/>
              </a:spcAft>
              <a:buClr>
                <a:srgbClr val="000000"/>
              </a:buClr>
              <a:buSzPts val="1808"/>
              <a:buFont typeface="Arial"/>
              <a:buNone/>
            </a:pPr>
            <a:r>
              <a:rPr b="0" i="0" lang="en-US" sz="1808" u="none" cap="none" strike="noStrike">
                <a:solidFill>
                  <a:srgbClr val="000000"/>
                </a:solidFill>
                <a:latin typeface="Arial"/>
                <a:ea typeface="Arial"/>
                <a:cs typeface="Arial"/>
                <a:sym typeface="Arial"/>
              </a:rPr>
              <a:t>2</a:t>
            </a:r>
            <a:endParaRPr b="0" i="0" sz="1808" u="none" cap="none" strike="noStrike"/>
          </a:p>
        </p:txBody>
      </p:sp>
      <p:sp>
        <p:nvSpPr>
          <p:cNvPr id="535" name="Google Shape;535;p20"/>
          <p:cNvSpPr/>
          <p:nvPr/>
        </p:nvSpPr>
        <p:spPr>
          <a:xfrm>
            <a:off x="5097963" y="2974452"/>
            <a:ext cx="3579327"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Response structure validation</a:t>
            </a:r>
            <a:endParaRPr b="0" i="0" sz="1340" u="none" cap="none" strike="noStrike"/>
          </a:p>
        </p:txBody>
      </p:sp>
      <p:sp>
        <p:nvSpPr>
          <p:cNvPr id="536" name="Google Shape;536;p20"/>
          <p:cNvSpPr/>
          <p:nvPr/>
        </p:nvSpPr>
        <p:spPr>
          <a:xfrm>
            <a:off x="5286512" y="3860597"/>
            <a:ext cx="133137" cy="328178"/>
          </a:xfrm>
          <a:prstGeom prst="rect">
            <a:avLst/>
          </a:prstGeom>
          <a:noFill/>
          <a:ln>
            <a:noFill/>
          </a:ln>
        </p:spPr>
        <p:txBody>
          <a:bodyPr anchorCtr="0" anchor="ctr" bIns="0" lIns="0" spcFirstLastPara="1" rIns="0" wrap="square" tIns="0">
            <a:noAutofit/>
          </a:bodyPr>
          <a:lstStyle/>
          <a:p>
            <a:pPr indent="0" lvl="0" marL="0" marR="0" rtl="0" algn="l">
              <a:lnSpc>
                <a:spcPct val="120022"/>
              </a:lnSpc>
              <a:spcBef>
                <a:spcPts val="0"/>
              </a:spcBef>
              <a:spcAft>
                <a:spcPts val="0"/>
              </a:spcAft>
              <a:buClr>
                <a:srgbClr val="000000"/>
              </a:buClr>
              <a:buSzPts val="1808"/>
              <a:buFont typeface="Arial"/>
              <a:buNone/>
            </a:pPr>
            <a:r>
              <a:rPr b="0" i="0" lang="en-US" sz="1808" u="none" cap="none" strike="noStrike">
                <a:solidFill>
                  <a:srgbClr val="000000"/>
                </a:solidFill>
                <a:latin typeface="Arial"/>
                <a:ea typeface="Arial"/>
                <a:cs typeface="Arial"/>
                <a:sym typeface="Arial"/>
              </a:rPr>
              <a:t>4</a:t>
            </a:r>
            <a:endParaRPr b="0" i="0" sz="1808" u="none" cap="none" strike="noStrike"/>
          </a:p>
        </p:txBody>
      </p:sp>
      <p:sp>
        <p:nvSpPr>
          <p:cNvPr id="537" name="Google Shape;537;p20"/>
          <p:cNvSpPr/>
          <p:nvPr/>
        </p:nvSpPr>
        <p:spPr>
          <a:xfrm>
            <a:off x="5097963" y="4450202"/>
            <a:ext cx="3579327"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Data validation</a:t>
            </a:r>
            <a:endParaRPr b="0" i="0" sz="1340" u="none" cap="none" strike="noStrike"/>
          </a:p>
        </p:txBody>
      </p:sp>
      <p:sp>
        <p:nvSpPr>
          <p:cNvPr id="538" name="Google Shape;538;p20"/>
          <p:cNvSpPr/>
          <p:nvPr/>
        </p:nvSpPr>
        <p:spPr>
          <a:xfrm>
            <a:off x="793699" y="6740134"/>
            <a:ext cx="8068666" cy="255209"/>
          </a:xfrm>
          <a:prstGeom prst="rect">
            <a:avLst/>
          </a:prstGeom>
          <a:noFill/>
          <a:ln>
            <a:noFill/>
          </a:ln>
        </p:spPr>
        <p:txBody>
          <a:bodyPr anchorCtr="0" anchor="ctr" bIns="0" lIns="0" spcFirstLastPara="1" rIns="0" wrap="square" tIns="0">
            <a:noAutofit/>
          </a:bodyPr>
          <a:lstStyle/>
          <a:p>
            <a:pPr indent="0" lvl="0" marL="0" marR="0" rtl="0" algn="l">
              <a:lnSpc>
                <a:spcPct val="159925"/>
              </a:lnSpc>
              <a:spcBef>
                <a:spcPts val="0"/>
              </a:spcBef>
              <a:spcAft>
                <a:spcPts val="0"/>
              </a:spcAft>
              <a:buClr>
                <a:srgbClr val="3B3A59"/>
              </a:buClr>
              <a:buSzPts val="1340"/>
              <a:buFont typeface="Arial"/>
              <a:buNone/>
            </a:pPr>
            <a:r>
              <a:rPr b="0" i="0" lang="en-US" sz="1340" u="none" cap="none" strike="noStrike">
                <a:solidFill>
                  <a:srgbClr val="3B3A59"/>
                </a:solidFill>
                <a:latin typeface="Arial"/>
                <a:ea typeface="Arial"/>
                <a:cs typeface="Arial"/>
                <a:sym typeface="Arial"/>
              </a:rPr>
              <a:t>Listing 3: Postman /predict Validation Tests</a:t>
            </a:r>
            <a:endParaRPr b="0" i="0" sz="134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preencoded.png" id="544" name="Google Shape;544;p21"/>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545" name="Google Shape;545;p21"/>
          <p:cNvPicPr preferRelativeResize="0"/>
          <p:nvPr/>
        </p:nvPicPr>
        <p:blipFill rotWithShape="1">
          <a:blip r:embed="rId4">
            <a:alphaModFix/>
          </a:blip>
          <a:srcRect b="0" l="0" r="0" t="0"/>
          <a:stretch/>
        </p:blipFill>
        <p:spPr>
          <a:xfrm>
            <a:off x="1129284" y="2564069"/>
            <a:ext cx="3125602" cy="1587673"/>
          </a:xfrm>
          <a:prstGeom prst="rect">
            <a:avLst/>
          </a:prstGeom>
          <a:noFill/>
          <a:ln>
            <a:noFill/>
          </a:ln>
        </p:spPr>
      </p:pic>
      <p:pic>
        <p:nvPicPr>
          <p:cNvPr descr="preencoded.png" id="546" name="Google Shape;546;p21"/>
          <p:cNvPicPr preferRelativeResize="0"/>
          <p:nvPr/>
        </p:nvPicPr>
        <p:blipFill rotWithShape="1">
          <a:blip r:embed="rId5">
            <a:alphaModFix/>
          </a:blip>
          <a:srcRect b="0" l="0" r="0" t="0"/>
          <a:stretch/>
        </p:blipFill>
        <p:spPr>
          <a:xfrm>
            <a:off x="1035375" y="4239707"/>
            <a:ext cx="3037362" cy="1587673"/>
          </a:xfrm>
          <a:prstGeom prst="rect">
            <a:avLst/>
          </a:prstGeom>
          <a:noFill/>
          <a:ln>
            <a:noFill/>
          </a:ln>
        </p:spPr>
      </p:pic>
      <p:pic>
        <p:nvPicPr>
          <p:cNvPr descr="preencoded.png" id="547" name="Google Shape;547;p21"/>
          <p:cNvPicPr preferRelativeResize="0"/>
          <p:nvPr/>
        </p:nvPicPr>
        <p:blipFill rotWithShape="1">
          <a:blip r:embed="rId6">
            <a:alphaModFix/>
          </a:blip>
          <a:srcRect b="0" l="0" r="0" t="0"/>
          <a:stretch/>
        </p:blipFill>
        <p:spPr>
          <a:xfrm>
            <a:off x="4342943" y="2564069"/>
            <a:ext cx="3006547" cy="1587673"/>
          </a:xfrm>
          <a:prstGeom prst="rect">
            <a:avLst/>
          </a:prstGeom>
          <a:noFill/>
          <a:ln>
            <a:noFill/>
          </a:ln>
        </p:spPr>
      </p:pic>
      <p:pic>
        <p:nvPicPr>
          <p:cNvPr descr="preencoded.png" id="548" name="Google Shape;548;p21"/>
          <p:cNvPicPr preferRelativeResize="0"/>
          <p:nvPr/>
        </p:nvPicPr>
        <p:blipFill rotWithShape="1">
          <a:blip r:embed="rId7">
            <a:alphaModFix/>
          </a:blip>
          <a:srcRect b="0" l="0" r="0" t="0"/>
          <a:stretch/>
        </p:blipFill>
        <p:spPr>
          <a:xfrm>
            <a:off x="4160794" y="4239707"/>
            <a:ext cx="2982133" cy="1587673"/>
          </a:xfrm>
          <a:prstGeom prst="rect">
            <a:avLst/>
          </a:prstGeom>
          <a:noFill/>
          <a:ln>
            <a:noFill/>
          </a:ln>
        </p:spPr>
      </p:pic>
      <p:pic>
        <p:nvPicPr>
          <p:cNvPr descr="preencoded.png" id="549" name="Google Shape;549;p21"/>
          <p:cNvPicPr preferRelativeResize="0"/>
          <p:nvPr/>
        </p:nvPicPr>
        <p:blipFill rotWithShape="1">
          <a:blip r:embed="rId8">
            <a:alphaModFix/>
          </a:blip>
          <a:srcRect b="0" l="0" r="0" t="0"/>
          <a:stretch/>
        </p:blipFill>
        <p:spPr>
          <a:xfrm>
            <a:off x="7437547" y="2564069"/>
            <a:ext cx="2988625" cy="1587673"/>
          </a:xfrm>
          <a:prstGeom prst="rect">
            <a:avLst/>
          </a:prstGeom>
          <a:noFill/>
          <a:ln>
            <a:noFill/>
          </a:ln>
        </p:spPr>
      </p:pic>
      <p:pic>
        <p:nvPicPr>
          <p:cNvPr descr="preencoded.png" id="550" name="Google Shape;550;p21"/>
          <p:cNvPicPr preferRelativeResize="0"/>
          <p:nvPr/>
        </p:nvPicPr>
        <p:blipFill rotWithShape="1">
          <a:blip r:embed="rId9">
            <a:alphaModFix/>
          </a:blip>
          <a:srcRect b="0" l="0" r="0" t="0"/>
          <a:stretch/>
        </p:blipFill>
        <p:spPr>
          <a:xfrm>
            <a:off x="7230892" y="4239707"/>
            <a:ext cx="3143159" cy="1587673"/>
          </a:xfrm>
          <a:prstGeom prst="rect">
            <a:avLst/>
          </a:prstGeom>
          <a:noFill/>
          <a:ln>
            <a:noFill/>
          </a:ln>
        </p:spPr>
      </p:pic>
      <p:pic>
        <p:nvPicPr>
          <p:cNvPr descr="preencoded.png" id="551" name="Google Shape;551;p21"/>
          <p:cNvPicPr preferRelativeResize="0"/>
          <p:nvPr/>
        </p:nvPicPr>
        <p:blipFill rotWithShape="1">
          <a:blip r:embed="rId10">
            <a:alphaModFix/>
          </a:blip>
          <a:srcRect b="0" l="0" r="0" t="0"/>
          <a:stretch/>
        </p:blipFill>
        <p:spPr>
          <a:xfrm>
            <a:off x="10514228" y="2564069"/>
            <a:ext cx="2986979" cy="1587673"/>
          </a:xfrm>
          <a:prstGeom prst="rect">
            <a:avLst/>
          </a:prstGeom>
          <a:noFill/>
          <a:ln>
            <a:noFill/>
          </a:ln>
        </p:spPr>
      </p:pic>
      <p:pic>
        <p:nvPicPr>
          <p:cNvPr descr="preencoded.png" id="552" name="Google Shape;552;p21"/>
          <p:cNvPicPr preferRelativeResize="0"/>
          <p:nvPr/>
        </p:nvPicPr>
        <p:blipFill rotWithShape="1">
          <a:blip r:embed="rId11">
            <a:alphaModFix/>
          </a:blip>
          <a:srcRect b="0" l="0" r="0" t="0"/>
          <a:stretch/>
        </p:blipFill>
        <p:spPr>
          <a:xfrm>
            <a:off x="10462016" y="4239707"/>
            <a:ext cx="3132826" cy="1587673"/>
          </a:xfrm>
          <a:prstGeom prst="rect">
            <a:avLst/>
          </a:prstGeom>
          <a:noFill/>
          <a:ln>
            <a:noFill/>
          </a:ln>
        </p:spPr>
      </p:pic>
      <p:sp>
        <p:nvSpPr>
          <p:cNvPr id="553" name="Google Shape;553;p21"/>
          <p:cNvSpPr/>
          <p:nvPr/>
        </p:nvSpPr>
        <p:spPr>
          <a:xfrm>
            <a:off x="793699" y="1829989"/>
            <a:ext cx="13043093" cy="396850"/>
          </a:xfrm>
          <a:prstGeom prst="rect">
            <a:avLst/>
          </a:prstGeom>
          <a:noFill/>
          <a:ln>
            <a:noFill/>
          </a:ln>
        </p:spPr>
        <p:txBody>
          <a:bodyPr anchorCtr="0" anchor="ctr" bIns="0" lIns="0" spcFirstLastPara="1" rIns="0" wrap="square" tIns="0">
            <a:noAutofit/>
          </a:bodyPr>
          <a:lstStyle/>
          <a:p>
            <a:pPr indent="0" lvl="0" marL="0" marR="0" rtl="0" algn="l">
              <a:lnSpc>
                <a:spcPct val="125039"/>
              </a:lnSpc>
              <a:spcBef>
                <a:spcPts val="0"/>
              </a:spcBef>
              <a:spcAft>
                <a:spcPts val="0"/>
              </a:spcAft>
              <a:buClr>
                <a:srgbClr val="2F3550"/>
              </a:buClr>
              <a:buSzPts val="2500"/>
              <a:buFont typeface="Arial"/>
              <a:buNone/>
            </a:pPr>
            <a:r>
              <a:rPr b="0" i="0" lang="en-US" sz="2500" u="none" cap="none" strike="noStrike">
                <a:solidFill>
                  <a:srgbClr val="2F3550"/>
                </a:solidFill>
                <a:latin typeface="Arial"/>
                <a:ea typeface="Arial"/>
                <a:cs typeface="Arial"/>
                <a:sym typeface="Arial"/>
              </a:rPr>
              <a:t>Postman API Execution Screenshots</a:t>
            </a:r>
            <a:endParaRPr b="0" i="0" sz="2500" u="none" cap="none" strike="noStrike"/>
          </a:p>
        </p:txBody>
      </p:sp>
      <p:sp>
        <p:nvSpPr>
          <p:cNvPr id="554" name="Google Shape;554;p21"/>
          <p:cNvSpPr/>
          <p:nvPr/>
        </p:nvSpPr>
        <p:spPr>
          <a:xfrm>
            <a:off x="793699" y="6164519"/>
            <a:ext cx="13043093" cy="237927"/>
          </a:xfrm>
          <a:prstGeom prst="rect">
            <a:avLst/>
          </a:prstGeom>
          <a:no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Clr>
                <a:srgbClr val="3B3A59"/>
              </a:buClr>
              <a:buSzPts val="1250"/>
              <a:buFont typeface="Arial"/>
              <a:buNone/>
            </a:pPr>
            <a:r>
              <a:rPr b="0" i="0" lang="en-US" sz="1250" u="none" cap="none" strike="noStrike">
                <a:solidFill>
                  <a:srgbClr val="3B3A59"/>
                </a:solidFill>
                <a:latin typeface="Arial"/>
                <a:ea typeface="Arial"/>
                <a:cs typeface="Arial"/>
                <a:sym typeface="Arial"/>
              </a:rPr>
              <a:t>The following screenshots provide visual evidence of successful API execution and response validation for all core backend endpoints.</a:t>
            </a:r>
            <a:endParaRPr b="0" i="0" sz="125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preencoded.png" id="560" name="Google Shape;560;p22"/>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561" name="Google Shape;561;p22"/>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562" name="Google Shape;562;p22"/>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563" name="Google Shape;563;p22"/>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06</a:t>
            </a:r>
            <a:endParaRPr b="0" i="0" sz="13395" u="none" cap="none" strike="noStrike"/>
          </a:p>
        </p:txBody>
      </p:sp>
      <p:sp>
        <p:nvSpPr>
          <p:cNvPr id="564" name="Google Shape;564;p22"/>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565" name="Google Shape;565;p22"/>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566" name="Google Shape;566;p22"/>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Test Automation</a:t>
            </a:r>
            <a:endParaRPr b="0" i="0" sz="6162" u="none" cap="none" strike="noStrike"/>
          </a:p>
        </p:txBody>
      </p:sp>
      <p:sp>
        <p:nvSpPr>
          <p:cNvPr id="567" name="Google Shape;567;p22"/>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descr="preencoded.png" id="573" name="Google Shape;573;p23"/>
          <p:cNvPicPr preferRelativeResize="0"/>
          <p:nvPr/>
        </p:nvPicPr>
        <p:blipFill rotWithShape="1">
          <a:blip r:embed="rId3">
            <a:alphaModFix/>
          </a:blip>
          <a:srcRect b="0" l="0" r="0" t="0"/>
          <a:stretch/>
        </p:blipFill>
        <p:spPr>
          <a:xfrm>
            <a:off x="0" y="0"/>
            <a:ext cx="14630400" cy="8232435"/>
          </a:xfrm>
          <a:prstGeom prst="rect">
            <a:avLst/>
          </a:prstGeom>
          <a:noFill/>
          <a:ln>
            <a:noFill/>
          </a:ln>
        </p:spPr>
      </p:pic>
      <p:graphicFrame>
        <p:nvGraphicFramePr>
          <p:cNvPr id="574" name="Google Shape;574;p23"/>
          <p:cNvGraphicFramePr/>
          <p:nvPr/>
        </p:nvGraphicFramePr>
        <p:xfrm>
          <a:off x="793699" y="1471635"/>
          <a:ext cx="3000000" cy="3000000"/>
        </p:xfrm>
        <a:graphic>
          <a:graphicData uri="http://schemas.openxmlformats.org/drawingml/2006/table">
            <a:tbl>
              <a:tblPr>
                <a:noFill/>
                <a:tableStyleId>{F313CB98-1222-4FEE-AF4D-543AD8296E86}</a:tableStyleId>
              </a:tblPr>
              <a:tblGrid>
                <a:gridCol w="4339925"/>
                <a:gridCol w="4339925"/>
                <a:gridCol w="433992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Test Lead: Maher Sachal</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Results: 11 Playwright scripts, 100% pass rate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Performance: Total 137.5s, Average 12.5s per test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31000"/>
                        </a:lnSpc>
                        <a:spcBef>
                          <a:spcPts val="0"/>
                        </a:spcBef>
                        <a:spcAft>
                          <a:spcPts val="0"/>
                        </a:spcAft>
                        <a:buClr>
                          <a:schemeClr val="dk1"/>
                        </a:buClr>
                        <a:buSzPts val="1200"/>
                        <a:buFont typeface="Calibri"/>
                        <a:buNone/>
                      </a:pPr>
                      <a:r>
                        <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graphicFrame>
        <p:nvGraphicFramePr>
          <p:cNvPr id="575" name="Google Shape;575;p23"/>
          <p:cNvGraphicFramePr/>
          <p:nvPr/>
        </p:nvGraphicFramePr>
        <p:xfrm>
          <a:off x="793699" y="2373691"/>
          <a:ext cx="3000000" cy="3000000"/>
        </p:xfrm>
        <a:graphic>
          <a:graphicData uri="http://schemas.openxmlformats.org/drawingml/2006/table">
            <a:tbl>
              <a:tblPr>
                <a:noFill/>
                <a:tableStyleId>{F313CB98-1222-4FEE-AF4D-543AD8296E86}</a:tableStyleId>
              </a:tblPr>
              <a:tblGrid>
                <a:gridCol w="3251250"/>
                <a:gridCol w="3251250"/>
                <a:gridCol w="3251250"/>
                <a:gridCol w="3251250"/>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Test Name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Status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Time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test_homepage loads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8.2s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2</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test_chat_open_close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6.5s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3</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test_chat_send_message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18.3s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4</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test_navigate_crop_doctor</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7.1s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5</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test_navigate_live_feed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9.4s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6</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test_refresh_capture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12.7s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7</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test_analyze_capture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15.9s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8</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test_switch_to_urdu</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10.2s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9</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test_switch_to_english</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9.8s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test_chat_navigation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14.6s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test_buttons_visible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Pass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5.8s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576" name="Google Shape;576;p23"/>
          <p:cNvSpPr/>
          <p:nvPr/>
        </p:nvSpPr>
        <p:spPr>
          <a:xfrm>
            <a:off x="793699" y="941741"/>
            <a:ext cx="13043093" cy="389626"/>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2456"/>
              <a:buFont typeface="Arial"/>
              <a:buNone/>
            </a:pPr>
            <a:r>
              <a:rPr b="0" i="0" lang="en-US" sz="2456" u="none" cap="none" strike="noStrike">
                <a:solidFill>
                  <a:srgbClr val="2F3550"/>
                </a:solidFill>
                <a:latin typeface="Arial"/>
                <a:ea typeface="Arial"/>
                <a:cs typeface="Arial"/>
                <a:sym typeface="Arial"/>
              </a:rPr>
              <a:t>Test Automation</a:t>
            </a:r>
            <a:endParaRPr b="0" i="0" sz="2456" u="none" cap="none" strike="noStrike"/>
          </a:p>
        </p:txBody>
      </p:sp>
      <p:sp>
        <p:nvSpPr>
          <p:cNvPr id="577" name="Google Shape;577;p23"/>
          <p:cNvSpPr/>
          <p:nvPr/>
        </p:nvSpPr>
        <p:spPr>
          <a:xfrm>
            <a:off x="793699" y="7103699"/>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Table 4: Playwright Automation Test Results</a:t>
            </a:r>
            <a:endParaRPr b="0" i="0" sz="982"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descr="preencoded.png" id="583" name="Google Shape;583;p24"/>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584" name="Google Shape;584;p24"/>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585" name="Google Shape;585;p24"/>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586" name="Google Shape;586;p24"/>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07</a:t>
            </a:r>
            <a:endParaRPr b="0" i="0" sz="13395" u="none" cap="none" strike="noStrike"/>
          </a:p>
        </p:txBody>
      </p:sp>
      <p:sp>
        <p:nvSpPr>
          <p:cNvPr id="587" name="Google Shape;587;p24"/>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588" name="Google Shape;588;p24"/>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589" name="Google Shape;589;p24"/>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Defect Tracking</a:t>
            </a:r>
            <a:endParaRPr b="0" i="0" sz="6162" u="none" cap="none" strike="noStrike"/>
          </a:p>
        </p:txBody>
      </p:sp>
      <p:sp>
        <p:nvSpPr>
          <p:cNvPr id="590" name="Google Shape;590;p24"/>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descr="preencoded.png" id="596" name="Google Shape;596;p25"/>
          <p:cNvPicPr preferRelativeResize="0"/>
          <p:nvPr/>
        </p:nvPicPr>
        <p:blipFill rotWithShape="1">
          <a:blip r:embed="rId3">
            <a:alphaModFix/>
          </a:blip>
          <a:srcRect b="0" l="0" r="0" t="0"/>
          <a:stretch/>
        </p:blipFill>
        <p:spPr>
          <a:xfrm>
            <a:off x="0" y="0"/>
            <a:ext cx="14630400" cy="8232435"/>
          </a:xfrm>
          <a:prstGeom prst="rect">
            <a:avLst/>
          </a:prstGeom>
          <a:noFill/>
          <a:ln>
            <a:noFill/>
          </a:ln>
        </p:spPr>
      </p:pic>
      <p:graphicFrame>
        <p:nvGraphicFramePr>
          <p:cNvPr id="597" name="Google Shape;597;p25"/>
          <p:cNvGraphicFramePr/>
          <p:nvPr/>
        </p:nvGraphicFramePr>
        <p:xfrm>
          <a:off x="793699" y="1603035"/>
          <a:ext cx="3000000" cy="3000000"/>
        </p:xfrm>
        <a:graphic>
          <a:graphicData uri="http://schemas.openxmlformats.org/drawingml/2006/table">
            <a:tbl>
              <a:tblPr>
                <a:noFill/>
                <a:tableStyleId>{F313CB98-1222-4FEE-AF4D-543AD8296E86}</a:tableStyleId>
              </a:tblPr>
              <a:tblGrid>
                <a:gridCol w="2162550"/>
                <a:gridCol w="2162550"/>
                <a:gridCol w="2162550"/>
                <a:gridCol w="2162550"/>
                <a:gridCol w="2162550"/>
                <a:gridCol w="2162550"/>
              </a:tblGrid>
              <a:tr h="671175">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Defect Manager: Fasi ul Din</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Summary: 8 defects tracked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Fixed: 5 (62.5%)</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Open: 3 (37.5%)</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Metrics: Avg resolution: 2.3 days</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Density: 1.2/module</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447425">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4750"/>
                        </a:lnSpc>
                        <a:spcBef>
                          <a:spcPts val="0"/>
                        </a:spcBef>
                        <a:spcAft>
                          <a:spcPts val="0"/>
                        </a:spcAft>
                        <a:buClr>
                          <a:schemeClr val="dk1"/>
                        </a:buClr>
                        <a:buSzPts val="1200"/>
                        <a:buFont typeface="Calibri"/>
                        <a:buNone/>
                      </a:pPr>
                      <a:r>
                        <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graphicFrame>
        <p:nvGraphicFramePr>
          <p:cNvPr id="598" name="Google Shape;598;p25"/>
          <p:cNvGraphicFramePr/>
          <p:nvPr/>
        </p:nvGraphicFramePr>
        <p:xfrm>
          <a:off x="793699" y="2871399"/>
          <a:ext cx="3000000" cy="3000000"/>
        </p:xfrm>
        <a:graphic>
          <a:graphicData uri="http://schemas.openxmlformats.org/drawingml/2006/table">
            <a:tbl>
              <a:tblPr>
                <a:noFill/>
                <a:tableStyleId>{F313CB98-1222-4FEE-AF4D-543AD8296E86}</a:tableStyleId>
              </a:tblPr>
              <a:tblGrid>
                <a:gridCol w="2609975"/>
                <a:gridCol w="2609975"/>
                <a:gridCol w="2609975"/>
                <a:gridCol w="2609975"/>
                <a:gridCol w="2609975"/>
              </a:tblGrid>
              <a:tr h="447425">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ID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Desc</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Prior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Sev</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59948"/>
                        </a:lnSpc>
                        <a:spcBef>
                          <a:spcPts val="0"/>
                        </a:spcBef>
                        <a:spcAft>
                          <a:spcPts val="0"/>
                        </a:spcAft>
                        <a:buClr>
                          <a:srgbClr val="FFFFFF"/>
                        </a:buClr>
                        <a:buSzPts val="1161"/>
                        <a:buFont typeface="Arial"/>
                        <a:buNone/>
                      </a:pPr>
                      <a:r>
                        <a:rPr lang="en-US" sz="1161" u="none" cap="none" strike="noStrike">
                          <a:solidFill>
                            <a:srgbClr val="FFFFFF"/>
                          </a:solidFill>
                          <a:latin typeface="Arial"/>
                          <a:ea typeface="Arial"/>
                          <a:cs typeface="Arial"/>
                          <a:sym typeface="Arial"/>
                        </a:rPr>
                        <a:t>Status</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ACD-1</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Upload crash</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High</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Critical</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Fixed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ACD-2</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Token persist</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Medium</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Major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Open</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ACD-3</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Label error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High</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Major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Fixed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ACD-4</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UI overlap</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Low</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Minor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Fixed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ACD-5</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API 500</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High</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Critical</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Open</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ACD-6</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Link expiry</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Medium</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Major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Fixed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ACD-7</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Search case</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Low</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Minor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Open</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447425">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ACD-8</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JSON error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Medium</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Major</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59948"/>
                        </a:lnSpc>
                        <a:spcBef>
                          <a:spcPts val="0"/>
                        </a:spcBef>
                        <a:spcAft>
                          <a:spcPts val="0"/>
                        </a:spcAft>
                        <a:buClr>
                          <a:srgbClr val="212132"/>
                        </a:buClr>
                        <a:buSzPts val="1161"/>
                        <a:buFont typeface="Arial"/>
                        <a:buNone/>
                      </a:pPr>
                      <a:r>
                        <a:rPr lang="en-US" sz="1161" u="none" cap="none" strike="noStrike">
                          <a:solidFill>
                            <a:srgbClr val="212132"/>
                          </a:solidFill>
                          <a:latin typeface="Arial"/>
                          <a:ea typeface="Arial"/>
                          <a:cs typeface="Arial"/>
                          <a:sym typeface="Arial"/>
                        </a:rPr>
                        <a:t>Fixed</a:t>
                      </a:r>
                      <a:endParaRPr sz="1200" u="none" cap="none" strike="noStrike"/>
                    </a:p>
                  </a:txBody>
                  <a:tcPr marT="88450" marB="88450" marR="147425" marL="147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599" name="Google Shape;599;p25"/>
          <p:cNvSpPr/>
          <p:nvPr/>
        </p:nvSpPr>
        <p:spPr>
          <a:xfrm>
            <a:off x="793699" y="976671"/>
            <a:ext cx="13043093" cy="460766"/>
          </a:xfrm>
          <a:prstGeom prst="rect">
            <a:avLst/>
          </a:prstGeom>
          <a:noFill/>
          <a:ln>
            <a:noFill/>
          </a:ln>
        </p:spPr>
        <p:txBody>
          <a:bodyPr anchorCtr="0" anchor="ctr" bIns="0" lIns="0" spcFirstLastPara="1" rIns="0" wrap="square" tIns="0">
            <a:noAutofit/>
          </a:bodyPr>
          <a:lstStyle/>
          <a:p>
            <a:pPr indent="0" lvl="0" marL="0" marR="0" rtl="0" algn="l">
              <a:lnSpc>
                <a:spcPct val="125017"/>
              </a:lnSpc>
              <a:spcBef>
                <a:spcPts val="0"/>
              </a:spcBef>
              <a:spcAft>
                <a:spcPts val="0"/>
              </a:spcAft>
              <a:buClr>
                <a:srgbClr val="2F3550"/>
              </a:buClr>
              <a:buSzPts val="2902"/>
              <a:buFont typeface="Arial"/>
              <a:buNone/>
            </a:pPr>
            <a:r>
              <a:rPr b="0" i="0" lang="en-US" sz="2902" u="none" cap="none" strike="noStrike">
                <a:solidFill>
                  <a:srgbClr val="2F3550"/>
                </a:solidFill>
                <a:latin typeface="Arial"/>
                <a:ea typeface="Arial"/>
                <a:cs typeface="Arial"/>
                <a:sym typeface="Arial"/>
              </a:rPr>
              <a:t>Defect Tracking</a:t>
            </a:r>
            <a:endParaRPr b="0" i="0" sz="2902" u="none" cap="none" strike="noStrike"/>
          </a:p>
        </p:txBody>
      </p:sp>
      <p:sp>
        <p:nvSpPr>
          <p:cNvPr id="600" name="Google Shape;600;p25"/>
          <p:cNvSpPr/>
          <p:nvPr/>
        </p:nvSpPr>
        <p:spPr>
          <a:xfrm>
            <a:off x="793699" y="7034662"/>
            <a:ext cx="13043093" cy="221193"/>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Table 5: Defect Tracking Log</a:t>
            </a:r>
            <a:endParaRPr b="0" i="0" sz="1161"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preencoded.png" id="606" name="Google Shape;606;p26"/>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607" name="Google Shape;607;p26"/>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608" name="Google Shape;608;p26"/>
          <p:cNvPicPr preferRelativeResize="0"/>
          <p:nvPr/>
        </p:nvPicPr>
        <p:blipFill rotWithShape="1">
          <a:blip r:embed="rId5">
            <a:alphaModFix/>
          </a:blip>
          <a:srcRect b="0" l="0" r="0" t="0"/>
          <a:stretch/>
        </p:blipFill>
        <p:spPr>
          <a:xfrm>
            <a:off x="793699" y="5210343"/>
            <a:ext cx="4196364" cy="958931"/>
          </a:xfrm>
          <a:prstGeom prst="rect">
            <a:avLst/>
          </a:prstGeom>
          <a:noFill/>
          <a:ln>
            <a:noFill/>
          </a:ln>
        </p:spPr>
      </p:pic>
      <p:pic>
        <p:nvPicPr>
          <p:cNvPr descr="preencoded.png" id="609" name="Google Shape;609;p26"/>
          <p:cNvPicPr preferRelativeResize="0"/>
          <p:nvPr/>
        </p:nvPicPr>
        <p:blipFill rotWithShape="1">
          <a:blip r:embed="rId5">
            <a:alphaModFix/>
          </a:blip>
          <a:srcRect b="0" l="0" r="0" t="0"/>
          <a:stretch/>
        </p:blipFill>
        <p:spPr>
          <a:xfrm>
            <a:off x="5216835" y="5210343"/>
            <a:ext cx="4196639" cy="958931"/>
          </a:xfrm>
          <a:prstGeom prst="rect">
            <a:avLst/>
          </a:prstGeom>
          <a:noFill/>
          <a:ln>
            <a:noFill/>
          </a:ln>
        </p:spPr>
      </p:pic>
      <p:pic>
        <p:nvPicPr>
          <p:cNvPr descr="preencoded.png" id="610" name="Google Shape;610;p26"/>
          <p:cNvPicPr preferRelativeResize="0"/>
          <p:nvPr/>
        </p:nvPicPr>
        <p:blipFill rotWithShape="1">
          <a:blip r:embed="rId5">
            <a:alphaModFix/>
          </a:blip>
          <a:srcRect b="0" l="0" r="0" t="0"/>
          <a:stretch/>
        </p:blipFill>
        <p:spPr>
          <a:xfrm>
            <a:off x="9640153" y="5210343"/>
            <a:ext cx="4196364" cy="958931"/>
          </a:xfrm>
          <a:prstGeom prst="rect">
            <a:avLst/>
          </a:prstGeom>
          <a:noFill/>
          <a:ln>
            <a:noFill/>
          </a:ln>
        </p:spPr>
      </p:pic>
      <p:pic>
        <p:nvPicPr>
          <p:cNvPr descr="preencoded.png" id="611" name="Google Shape;611;p26"/>
          <p:cNvPicPr preferRelativeResize="0"/>
          <p:nvPr/>
        </p:nvPicPr>
        <p:blipFill rotWithShape="1">
          <a:blip r:embed="rId6">
            <a:alphaModFix/>
          </a:blip>
          <a:srcRect b="0" l="0" r="0" t="0"/>
          <a:stretch/>
        </p:blipFill>
        <p:spPr>
          <a:xfrm>
            <a:off x="1530797" y="5288158"/>
            <a:ext cx="3459358" cy="958931"/>
          </a:xfrm>
          <a:prstGeom prst="rect">
            <a:avLst/>
          </a:prstGeom>
          <a:noFill/>
          <a:ln>
            <a:noFill/>
          </a:ln>
        </p:spPr>
      </p:pic>
      <p:pic>
        <p:nvPicPr>
          <p:cNvPr descr="preencoded.png" id="612" name="Google Shape;612;p26"/>
          <p:cNvPicPr preferRelativeResize="0"/>
          <p:nvPr/>
        </p:nvPicPr>
        <p:blipFill rotWithShape="1">
          <a:blip r:embed="rId6">
            <a:alphaModFix/>
          </a:blip>
          <a:srcRect b="0" l="0" r="0" t="0"/>
          <a:stretch/>
        </p:blipFill>
        <p:spPr>
          <a:xfrm>
            <a:off x="5953933" y="5288158"/>
            <a:ext cx="3459541" cy="958931"/>
          </a:xfrm>
          <a:prstGeom prst="rect">
            <a:avLst/>
          </a:prstGeom>
          <a:noFill/>
          <a:ln>
            <a:noFill/>
          </a:ln>
        </p:spPr>
      </p:pic>
      <p:pic>
        <p:nvPicPr>
          <p:cNvPr descr="preencoded.png" id="613" name="Google Shape;613;p26"/>
          <p:cNvPicPr preferRelativeResize="0"/>
          <p:nvPr/>
        </p:nvPicPr>
        <p:blipFill rotWithShape="1">
          <a:blip r:embed="rId6">
            <a:alphaModFix/>
          </a:blip>
          <a:srcRect b="0" l="0" r="0" t="0"/>
          <a:stretch/>
        </p:blipFill>
        <p:spPr>
          <a:xfrm>
            <a:off x="10377251" y="5288158"/>
            <a:ext cx="3459358" cy="958931"/>
          </a:xfrm>
          <a:prstGeom prst="rect">
            <a:avLst/>
          </a:prstGeom>
          <a:noFill/>
          <a:ln>
            <a:noFill/>
          </a:ln>
        </p:spPr>
      </p:pic>
      <p:pic>
        <p:nvPicPr>
          <p:cNvPr descr="preencoded.png" id="614" name="Google Shape;614;p26"/>
          <p:cNvPicPr preferRelativeResize="0"/>
          <p:nvPr/>
        </p:nvPicPr>
        <p:blipFill rotWithShape="1">
          <a:blip r:embed="rId7">
            <a:alphaModFix/>
          </a:blip>
          <a:srcRect b="0" l="0" r="0" t="0"/>
          <a:stretch/>
        </p:blipFill>
        <p:spPr>
          <a:xfrm>
            <a:off x="778794" y="5195438"/>
            <a:ext cx="540228" cy="540228"/>
          </a:xfrm>
          <a:prstGeom prst="rect">
            <a:avLst/>
          </a:prstGeom>
          <a:noFill/>
          <a:ln>
            <a:noFill/>
          </a:ln>
        </p:spPr>
      </p:pic>
      <p:pic>
        <p:nvPicPr>
          <p:cNvPr descr="preencoded.png" id="615" name="Google Shape;615;p26"/>
          <p:cNvPicPr preferRelativeResize="0"/>
          <p:nvPr/>
        </p:nvPicPr>
        <p:blipFill rotWithShape="1">
          <a:blip r:embed="rId7">
            <a:alphaModFix/>
          </a:blip>
          <a:srcRect b="0" l="0" r="0" t="0"/>
          <a:stretch/>
        </p:blipFill>
        <p:spPr>
          <a:xfrm>
            <a:off x="5201930" y="5195438"/>
            <a:ext cx="540228" cy="540228"/>
          </a:xfrm>
          <a:prstGeom prst="rect">
            <a:avLst/>
          </a:prstGeom>
          <a:noFill/>
          <a:ln>
            <a:noFill/>
          </a:ln>
        </p:spPr>
      </p:pic>
      <p:pic>
        <p:nvPicPr>
          <p:cNvPr descr="preencoded.png" id="616" name="Google Shape;616;p26"/>
          <p:cNvPicPr preferRelativeResize="0"/>
          <p:nvPr/>
        </p:nvPicPr>
        <p:blipFill rotWithShape="1">
          <a:blip r:embed="rId7">
            <a:alphaModFix/>
          </a:blip>
          <a:srcRect b="0" l="0" r="0" t="0"/>
          <a:stretch/>
        </p:blipFill>
        <p:spPr>
          <a:xfrm>
            <a:off x="9625249" y="5195438"/>
            <a:ext cx="540228" cy="540228"/>
          </a:xfrm>
          <a:prstGeom prst="rect">
            <a:avLst/>
          </a:prstGeom>
          <a:noFill/>
          <a:ln>
            <a:noFill/>
          </a:ln>
        </p:spPr>
      </p:pic>
      <p:sp>
        <p:nvSpPr>
          <p:cNvPr id="617" name="Google Shape;617;p26"/>
          <p:cNvSpPr/>
          <p:nvPr/>
        </p:nvSpPr>
        <p:spPr>
          <a:xfrm>
            <a:off x="793699" y="4388206"/>
            <a:ext cx="13043093" cy="56701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572"/>
              <a:buFont typeface="Arial"/>
              <a:buNone/>
            </a:pPr>
            <a:r>
              <a:rPr b="0" i="0" lang="en-US" sz="3572" u="none" cap="none" strike="noStrike">
                <a:solidFill>
                  <a:srgbClr val="2F3550"/>
                </a:solidFill>
                <a:latin typeface="Arial"/>
                <a:ea typeface="Arial"/>
                <a:cs typeface="Arial"/>
                <a:sym typeface="Arial"/>
              </a:rPr>
              <a:t>Defect Distribution by Severity</a:t>
            </a:r>
            <a:endParaRPr b="0" i="0" sz="3572" u="none" cap="none" strike="noStrike"/>
          </a:p>
        </p:txBody>
      </p:sp>
      <p:sp>
        <p:nvSpPr>
          <p:cNvPr id="618" name="Google Shape;618;p26"/>
          <p:cNvSpPr/>
          <p:nvPr/>
        </p:nvSpPr>
        <p:spPr>
          <a:xfrm>
            <a:off x="950062" y="5219395"/>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1</a:t>
            </a:r>
            <a:endParaRPr b="0" i="0" sz="2679" u="none" cap="none" strike="noStrike"/>
          </a:p>
        </p:txBody>
      </p:sp>
      <p:sp>
        <p:nvSpPr>
          <p:cNvPr id="619" name="Google Shape;619;p26"/>
          <p:cNvSpPr/>
          <p:nvPr/>
        </p:nvSpPr>
        <p:spPr>
          <a:xfrm>
            <a:off x="1530797" y="5288158"/>
            <a:ext cx="3459358"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Critical (2)</a:t>
            </a:r>
            <a:endParaRPr b="0" i="0" sz="2233" u="none" cap="none" strike="noStrike"/>
          </a:p>
        </p:txBody>
      </p:sp>
      <p:sp>
        <p:nvSpPr>
          <p:cNvPr id="620" name="Google Shape;620;p26"/>
          <p:cNvSpPr/>
          <p:nvPr/>
        </p:nvSpPr>
        <p:spPr>
          <a:xfrm>
            <a:off x="1530797" y="5751393"/>
            <a:ext cx="3459358"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1 Fixed, 1 Open</a:t>
            </a:r>
            <a:endParaRPr b="0" i="0" sz="1786" u="none" cap="none" strike="noStrike"/>
          </a:p>
        </p:txBody>
      </p:sp>
      <p:sp>
        <p:nvSpPr>
          <p:cNvPr id="621" name="Google Shape;621;p26"/>
          <p:cNvSpPr/>
          <p:nvPr/>
        </p:nvSpPr>
        <p:spPr>
          <a:xfrm>
            <a:off x="5373197" y="5219395"/>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2</a:t>
            </a:r>
            <a:endParaRPr b="0" i="0" sz="2679" u="none" cap="none" strike="noStrike"/>
          </a:p>
        </p:txBody>
      </p:sp>
      <p:sp>
        <p:nvSpPr>
          <p:cNvPr id="622" name="Google Shape;622;p26"/>
          <p:cNvSpPr/>
          <p:nvPr/>
        </p:nvSpPr>
        <p:spPr>
          <a:xfrm>
            <a:off x="5953933" y="5288158"/>
            <a:ext cx="3459541"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Major (3)</a:t>
            </a:r>
            <a:endParaRPr b="0" i="0" sz="2233" u="none" cap="none" strike="noStrike"/>
          </a:p>
        </p:txBody>
      </p:sp>
      <p:sp>
        <p:nvSpPr>
          <p:cNvPr id="623" name="Google Shape;623;p26"/>
          <p:cNvSpPr/>
          <p:nvPr/>
        </p:nvSpPr>
        <p:spPr>
          <a:xfrm>
            <a:off x="5953933" y="5751393"/>
            <a:ext cx="3459541"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2 Fixed, 1 Open</a:t>
            </a:r>
            <a:endParaRPr b="0" i="0" sz="1786" u="none" cap="none" strike="noStrike"/>
          </a:p>
        </p:txBody>
      </p:sp>
      <p:sp>
        <p:nvSpPr>
          <p:cNvPr id="624" name="Google Shape;624;p26"/>
          <p:cNvSpPr/>
          <p:nvPr/>
        </p:nvSpPr>
        <p:spPr>
          <a:xfrm>
            <a:off x="9796516" y="5219395"/>
            <a:ext cx="197419" cy="492222"/>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Clr>
                <a:srgbClr val="000000"/>
              </a:buClr>
              <a:buSzPts val="2679"/>
              <a:buFont typeface="Arial"/>
              <a:buNone/>
            </a:pPr>
            <a:r>
              <a:rPr b="0" i="0" lang="en-US" sz="2679" u="none" cap="none" strike="noStrike">
                <a:solidFill>
                  <a:srgbClr val="000000"/>
                </a:solidFill>
                <a:latin typeface="Arial"/>
                <a:ea typeface="Arial"/>
                <a:cs typeface="Arial"/>
                <a:sym typeface="Arial"/>
              </a:rPr>
              <a:t>3</a:t>
            </a:r>
            <a:endParaRPr b="0" i="0" sz="2679" u="none" cap="none" strike="noStrike"/>
          </a:p>
        </p:txBody>
      </p:sp>
      <p:sp>
        <p:nvSpPr>
          <p:cNvPr id="625" name="Google Shape;625;p26"/>
          <p:cNvSpPr/>
          <p:nvPr/>
        </p:nvSpPr>
        <p:spPr>
          <a:xfrm>
            <a:off x="10377251" y="5288158"/>
            <a:ext cx="3459358"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Minor (3)</a:t>
            </a:r>
            <a:endParaRPr b="0" i="0" sz="2233" u="none" cap="none" strike="noStrike"/>
          </a:p>
        </p:txBody>
      </p:sp>
      <p:sp>
        <p:nvSpPr>
          <p:cNvPr id="626" name="Google Shape;626;p26"/>
          <p:cNvSpPr/>
          <p:nvPr/>
        </p:nvSpPr>
        <p:spPr>
          <a:xfrm>
            <a:off x="10377251" y="5751393"/>
            <a:ext cx="3459358"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2 Fixed, 1 Open</a:t>
            </a:r>
            <a:endParaRPr b="0" i="0" sz="1786"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descr="preencoded.png" id="632" name="Google Shape;632;p27"/>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633" name="Google Shape;633;p27"/>
          <p:cNvPicPr preferRelativeResize="0"/>
          <p:nvPr/>
        </p:nvPicPr>
        <p:blipFill rotWithShape="1">
          <a:blip r:embed="rId4">
            <a:alphaModFix/>
          </a:blip>
          <a:srcRect b="0" l="0" r="0" t="0"/>
          <a:stretch/>
        </p:blipFill>
        <p:spPr>
          <a:xfrm>
            <a:off x="1495593" y="1847728"/>
            <a:ext cx="2002719" cy="2154875"/>
          </a:xfrm>
          <a:prstGeom prst="rect">
            <a:avLst/>
          </a:prstGeom>
          <a:noFill/>
          <a:ln>
            <a:noFill/>
          </a:ln>
        </p:spPr>
      </p:pic>
      <p:pic>
        <p:nvPicPr>
          <p:cNvPr descr="preencoded.png" id="634" name="Google Shape;634;p27"/>
          <p:cNvPicPr preferRelativeResize="0"/>
          <p:nvPr/>
        </p:nvPicPr>
        <p:blipFill rotWithShape="1">
          <a:blip r:embed="rId5">
            <a:alphaModFix/>
          </a:blip>
          <a:srcRect b="0" l="0" r="0" t="0"/>
          <a:stretch/>
        </p:blipFill>
        <p:spPr>
          <a:xfrm>
            <a:off x="3617824" y="1847728"/>
            <a:ext cx="2154875" cy="2154875"/>
          </a:xfrm>
          <a:prstGeom prst="rect">
            <a:avLst/>
          </a:prstGeom>
          <a:noFill/>
          <a:ln>
            <a:noFill/>
          </a:ln>
        </p:spPr>
      </p:pic>
      <p:pic>
        <p:nvPicPr>
          <p:cNvPr descr="preencoded.png" id="635" name="Google Shape;635;p27"/>
          <p:cNvPicPr preferRelativeResize="0"/>
          <p:nvPr/>
        </p:nvPicPr>
        <p:blipFill rotWithShape="1">
          <a:blip r:embed="rId4">
            <a:alphaModFix/>
          </a:blip>
          <a:srcRect b="0" l="0" r="0" t="0"/>
          <a:stretch/>
        </p:blipFill>
        <p:spPr>
          <a:xfrm>
            <a:off x="3909060" y="4122115"/>
            <a:ext cx="2002719" cy="2154875"/>
          </a:xfrm>
          <a:prstGeom prst="rect">
            <a:avLst/>
          </a:prstGeom>
          <a:noFill/>
          <a:ln>
            <a:noFill/>
          </a:ln>
        </p:spPr>
      </p:pic>
      <p:pic>
        <p:nvPicPr>
          <p:cNvPr descr="preencoded.png" id="636" name="Google Shape;636;p27"/>
          <p:cNvPicPr preferRelativeResize="0"/>
          <p:nvPr/>
        </p:nvPicPr>
        <p:blipFill rotWithShape="1">
          <a:blip r:embed="rId6">
            <a:alphaModFix/>
          </a:blip>
          <a:srcRect b="0" l="0" r="0" t="0"/>
          <a:stretch/>
        </p:blipFill>
        <p:spPr>
          <a:xfrm>
            <a:off x="5892119" y="1847728"/>
            <a:ext cx="2294687" cy="2154875"/>
          </a:xfrm>
          <a:prstGeom prst="rect">
            <a:avLst/>
          </a:prstGeom>
          <a:noFill/>
          <a:ln>
            <a:noFill/>
          </a:ln>
        </p:spPr>
      </p:pic>
      <p:pic>
        <p:nvPicPr>
          <p:cNvPr descr="preencoded.png" id="637" name="Google Shape;637;p27"/>
          <p:cNvPicPr preferRelativeResize="0"/>
          <p:nvPr/>
        </p:nvPicPr>
        <p:blipFill rotWithShape="1">
          <a:blip r:embed="rId4">
            <a:alphaModFix/>
          </a:blip>
          <a:srcRect b="0" l="0" r="0" t="0"/>
          <a:stretch/>
        </p:blipFill>
        <p:spPr>
          <a:xfrm>
            <a:off x="6031291" y="4122115"/>
            <a:ext cx="2002719" cy="2154875"/>
          </a:xfrm>
          <a:prstGeom prst="rect">
            <a:avLst/>
          </a:prstGeom>
          <a:noFill/>
          <a:ln>
            <a:noFill/>
          </a:ln>
        </p:spPr>
      </p:pic>
      <p:pic>
        <p:nvPicPr>
          <p:cNvPr descr="preencoded.png" id="638" name="Google Shape;638;p27"/>
          <p:cNvPicPr preferRelativeResize="0"/>
          <p:nvPr/>
        </p:nvPicPr>
        <p:blipFill rotWithShape="1">
          <a:blip r:embed="rId7">
            <a:alphaModFix/>
          </a:blip>
          <a:srcRect b="0" l="0" r="0" t="0"/>
          <a:stretch/>
        </p:blipFill>
        <p:spPr>
          <a:xfrm>
            <a:off x="8306318" y="1847728"/>
            <a:ext cx="2359701" cy="2154875"/>
          </a:xfrm>
          <a:prstGeom prst="rect">
            <a:avLst/>
          </a:prstGeom>
          <a:noFill/>
          <a:ln>
            <a:noFill/>
          </a:ln>
        </p:spPr>
      </p:pic>
      <p:pic>
        <p:nvPicPr>
          <p:cNvPr descr="preencoded.png" id="639" name="Google Shape;639;p27"/>
          <p:cNvPicPr preferRelativeResize="0"/>
          <p:nvPr/>
        </p:nvPicPr>
        <p:blipFill rotWithShape="1">
          <a:blip r:embed="rId8">
            <a:alphaModFix/>
          </a:blip>
          <a:srcRect b="0" l="0" r="0" t="0"/>
          <a:stretch/>
        </p:blipFill>
        <p:spPr>
          <a:xfrm>
            <a:off x="8153430" y="4122115"/>
            <a:ext cx="2568001" cy="2154875"/>
          </a:xfrm>
          <a:prstGeom prst="rect">
            <a:avLst/>
          </a:prstGeom>
          <a:noFill/>
          <a:ln>
            <a:noFill/>
          </a:ln>
        </p:spPr>
      </p:pic>
      <p:pic>
        <p:nvPicPr>
          <p:cNvPr descr="preencoded.png" id="640" name="Google Shape;640;p27"/>
          <p:cNvPicPr preferRelativeResize="0"/>
          <p:nvPr/>
        </p:nvPicPr>
        <p:blipFill rotWithShape="1">
          <a:blip r:embed="rId9">
            <a:alphaModFix/>
          </a:blip>
          <a:srcRect b="0" l="0" r="0" t="0"/>
          <a:stretch/>
        </p:blipFill>
        <p:spPr>
          <a:xfrm>
            <a:off x="10785531" y="1847728"/>
            <a:ext cx="2349459" cy="2154875"/>
          </a:xfrm>
          <a:prstGeom prst="rect">
            <a:avLst/>
          </a:prstGeom>
          <a:noFill/>
          <a:ln>
            <a:noFill/>
          </a:ln>
        </p:spPr>
      </p:pic>
      <p:sp>
        <p:nvSpPr>
          <p:cNvPr id="641" name="Google Shape;641;p27"/>
          <p:cNvSpPr/>
          <p:nvPr/>
        </p:nvSpPr>
        <p:spPr>
          <a:xfrm>
            <a:off x="793699" y="851489"/>
            <a:ext cx="13043093" cy="538582"/>
          </a:xfrm>
          <a:prstGeom prst="rect">
            <a:avLst/>
          </a:prstGeom>
          <a:noFill/>
          <a:ln>
            <a:noFill/>
          </a:ln>
        </p:spPr>
        <p:txBody>
          <a:bodyPr anchorCtr="0" anchor="ctr" bIns="0" lIns="0" spcFirstLastPara="1" rIns="0" wrap="square" tIns="0">
            <a:noAutofit/>
          </a:bodyPr>
          <a:lstStyle/>
          <a:p>
            <a:pPr indent="0" lvl="0" marL="0" marR="0" rtl="0" algn="l">
              <a:lnSpc>
                <a:spcPct val="125022"/>
              </a:lnSpc>
              <a:spcBef>
                <a:spcPts val="0"/>
              </a:spcBef>
              <a:spcAft>
                <a:spcPts val="0"/>
              </a:spcAft>
              <a:buClr>
                <a:srgbClr val="2F3550"/>
              </a:buClr>
              <a:buSzPts val="3393"/>
              <a:buFont typeface="Arial"/>
              <a:buNone/>
            </a:pPr>
            <a:r>
              <a:rPr b="0" i="0" lang="en-US" sz="3393" u="none" cap="none" strike="noStrike">
                <a:solidFill>
                  <a:srgbClr val="2F3550"/>
                </a:solidFill>
                <a:latin typeface="Arial"/>
                <a:ea typeface="Arial"/>
                <a:cs typeface="Arial"/>
                <a:sym typeface="Arial"/>
              </a:rPr>
              <a:t>Jira Bug Report Screenshots</a:t>
            </a:r>
            <a:endParaRPr b="0" i="0" sz="3393" u="none" cap="none" strike="noStrike"/>
          </a:p>
        </p:txBody>
      </p:sp>
      <p:sp>
        <p:nvSpPr>
          <p:cNvPr id="642" name="Google Shape;642;p27"/>
          <p:cNvSpPr/>
          <p:nvPr/>
        </p:nvSpPr>
        <p:spPr>
          <a:xfrm>
            <a:off x="793699" y="6734556"/>
            <a:ext cx="13043093" cy="646481"/>
          </a:xfrm>
          <a:prstGeom prst="rect">
            <a:avLst/>
          </a:prstGeom>
          <a:noFill/>
          <a:ln>
            <a:noFill/>
          </a:ln>
        </p:spPr>
        <p:txBody>
          <a:bodyPr anchorCtr="0" anchor="ctr" bIns="0" lIns="0" spcFirstLastPara="1" rIns="0" wrap="square" tIns="0">
            <a:noAutofit/>
          </a:bodyPr>
          <a:lstStyle/>
          <a:p>
            <a:pPr indent="0" lvl="0" marL="0" marR="0" rtl="0" algn="l">
              <a:lnSpc>
                <a:spcPct val="160082"/>
              </a:lnSpc>
              <a:spcBef>
                <a:spcPts val="0"/>
              </a:spcBef>
              <a:spcAft>
                <a:spcPts val="0"/>
              </a:spcAft>
              <a:buClr>
                <a:srgbClr val="3B3A59"/>
              </a:buClr>
              <a:buSzPts val="1696"/>
              <a:buFont typeface="Arial"/>
              <a:buNone/>
            </a:pPr>
            <a:r>
              <a:rPr b="0" i="0" lang="en-US" sz="1696" u="none" cap="none" strike="noStrike">
                <a:solidFill>
                  <a:srgbClr val="3B3A59"/>
                </a:solidFill>
                <a:latin typeface="Arial"/>
                <a:ea typeface="Arial"/>
                <a:cs typeface="Arial"/>
                <a:sym typeface="Arial"/>
              </a:rPr>
              <a:t>The following screenshots provide visual documentation of all defects tracked in the Jira system, demonstrating the defect management process and issue resolution workflow.</a:t>
            </a:r>
            <a:endParaRPr b="0" i="0" sz="1696"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descr="preencoded.png" id="648" name="Google Shape;648;p28"/>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649" name="Google Shape;649;p28"/>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650" name="Google Shape;650;p28"/>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651" name="Google Shape;651;p28"/>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08</a:t>
            </a:r>
            <a:endParaRPr b="0" i="0" sz="13395" u="none" cap="none" strike="noStrike"/>
          </a:p>
        </p:txBody>
      </p:sp>
      <p:sp>
        <p:nvSpPr>
          <p:cNvPr id="652" name="Google Shape;652;p28"/>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653" name="Google Shape;653;p28"/>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654" name="Google Shape;654;p28"/>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Requirements Traceability</a:t>
            </a:r>
            <a:endParaRPr b="0" i="0" sz="6162" u="none" cap="none" strike="noStrike"/>
          </a:p>
        </p:txBody>
      </p:sp>
      <p:sp>
        <p:nvSpPr>
          <p:cNvPr id="655" name="Google Shape;655;p28"/>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preencoded.png" id="85" name="Google Shape;85;p3"/>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86" name="Google Shape;86;p3"/>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87" name="Google Shape;87;p3"/>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88" name="Google Shape;88;p3"/>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01</a:t>
            </a:r>
            <a:endParaRPr b="0" i="0" sz="13395" u="none" cap="none" strike="noStrike"/>
          </a:p>
        </p:txBody>
      </p:sp>
      <p:sp>
        <p:nvSpPr>
          <p:cNvPr id="89" name="Google Shape;89;p3"/>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90" name="Google Shape;90;p3"/>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91" name="Google Shape;91;p3"/>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Introduction</a:t>
            </a:r>
            <a:endParaRPr b="0" i="0" sz="6162" u="none" cap="none" strike="noStrike"/>
          </a:p>
        </p:txBody>
      </p:sp>
      <p:sp>
        <p:nvSpPr>
          <p:cNvPr id="92" name="Google Shape;92;p3"/>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preencoded.png" id="661" name="Google Shape;661;p29"/>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662" name="Google Shape;662;p29"/>
          <p:cNvPicPr preferRelativeResize="0"/>
          <p:nvPr/>
        </p:nvPicPr>
        <p:blipFill rotWithShape="1">
          <a:blip r:embed="rId4">
            <a:alphaModFix/>
          </a:blip>
          <a:srcRect b="0" l="0" r="0" t="0"/>
          <a:stretch/>
        </p:blipFill>
        <p:spPr>
          <a:xfrm>
            <a:off x="6970563" y="2184867"/>
            <a:ext cx="6851051" cy="3862517"/>
          </a:xfrm>
          <a:prstGeom prst="rect">
            <a:avLst/>
          </a:prstGeom>
          <a:noFill/>
          <a:ln>
            <a:noFill/>
          </a:ln>
        </p:spPr>
      </p:pic>
      <p:graphicFrame>
        <p:nvGraphicFramePr>
          <p:cNvPr id="663" name="Google Shape;663;p29"/>
          <p:cNvGraphicFramePr/>
          <p:nvPr/>
        </p:nvGraphicFramePr>
        <p:xfrm>
          <a:off x="808695" y="3593775"/>
          <a:ext cx="3000000" cy="3000000"/>
        </p:xfrm>
        <a:graphic>
          <a:graphicData uri="http://schemas.openxmlformats.org/drawingml/2006/table">
            <a:tbl>
              <a:tblPr>
                <a:noFill/>
                <a:tableStyleId>{F313CB98-1222-4FEE-AF4D-543AD8296E86}</a:tableStyleId>
              </a:tblPr>
              <a:tblGrid>
                <a:gridCol w="2729300"/>
                <a:gridCol w="2729300"/>
              </a:tblGrid>
              <a:tr h="2013425">
                <a:tc>
                  <a:txBody>
                    <a:bodyPr/>
                    <a:lstStyle/>
                    <a:p>
                      <a:pPr indent="0" lvl="0" marL="0" marR="0" rtl="0" algn="l">
                        <a:lnSpc>
                          <a:spcPct val="160022"/>
                        </a:lnSpc>
                        <a:spcBef>
                          <a:spcPts val="0"/>
                        </a:spcBef>
                        <a:spcAft>
                          <a:spcPts val="0"/>
                        </a:spcAft>
                        <a:buClr>
                          <a:srgbClr val="FFFFFF"/>
                        </a:buClr>
                        <a:buSzPts val="1786"/>
                        <a:buFont typeface="Arial"/>
                        <a:buNone/>
                      </a:pPr>
                      <a:r>
                        <a:rPr lang="en-US" sz="1786" u="none" cap="none" strike="noStrike">
                          <a:solidFill>
                            <a:srgbClr val="FFFFFF"/>
                          </a:solidFill>
                          <a:latin typeface="Arial"/>
                          <a:ea typeface="Arial"/>
                          <a:cs typeface="Arial"/>
                          <a:sym typeface="Arial"/>
                        </a:rPr>
                        <a:t>Documentation Lead: Muhammad Asif</a:t>
                      </a:r>
                      <a:endParaRPr sz="1200" u="none" cap="none" strike="noStrike"/>
                    </a:p>
                  </a:txBody>
                  <a:tcPr marT="136100" marB="136100" marR="226825" marL="2268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22"/>
                        </a:lnSpc>
                        <a:spcBef>
                          <a:spcPts val="0"/>
                        </a:spcBef>
                        <a:spcAft>
                          <a:spcPts val="0"/>
                        </a:spcAft>
                        <a:buClr>
                          <a:srgbClr val="FFFFFF"/>
                        </a:buClr>
                        <a:buSzPts val="1786"/>
                        <a:buFont typeface="Arial"/>
                        <a:buNone/>
                      </a:pPr>
                      <a:r>
                        <a:rPr lang="en-US" sz="1786" u="none" cap="none" strike="noStrike">
                          <a:solidFill>
                            <a:srgbClr val="FFFFFF"/>
                          </a:solidFill>
                          <a:latin typeface="Arial"/>
                          <a:ea typeface="Arial"/>
                          <a:cs typeface="Arial"/>
                          <a:sym typeface="Arial"/>
                        </a:rPr>
                        <a:t>Purpose: Ensures all requirements are tested and defects are tracked to requirements</a:t>
                      </a:r>
                      <a:endParaRPr sz="1200" u="none" cap="none" strike="noStrike"/>
                    </a:p>
                  </a:txBody>
                  <a:tcPr marT="136100" marB="136100" marR="226825" marL="2268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656275">
                <a:tc>
                  <a:txBody>
                    <a:bodyPr/>
                    <a:lstStyle/>
                    <a:p>
                      <a:pPr indent="0" lvl="0" marL="0" marR="0" rtl="0" algn="l">
                        <a:lnSpc>
                          <a:spcPct val="238166"/>
                        </a:lnSpc>
                        <a:spcBef>
                          <a:spcPts val="0"/>
                        </a:spcBef>
                        <a:spcAft>
                          <a:spcPts val="0"/>
                        </a:spcAft>
                        <a:buClr>
                          <a:schemeClr val="dk1"/>
                        </a:buClr>
                        <a:buSzPts val="1200"/>
                        <a:buFont typeface="Calibri"/>
                        <a:buNone/>
                      </a:pPr>
                      <a:r>
                        <a:t/>
                      </a:r>
                      <a:endParaRPr sz="1200" u="none" cap="none" strike="noStrike"/>
                    </a:p>
                  </a:txBody>
                  <a:tcPr marT="136100" marB="136100" marR="226825" marL="2268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238166"/>
                        </a:lnSpc>
                        <a:spcBef>
                          <a:spcPts val="0"/>
                        </a:spcBef>
                        <a:spcAft>
                          <a:spcPts val="0"/>
                        </a:spcAft>
                        <a:buClr>
                          <a:schemeClr val="dk1"/>
                        </a:buClr>
                        <a:buSzPts val="1200"/>
                        <a:buFont typeface="Calibri"/>
                        <a:buNone/>
                      </a:pPr>
                      <a:r>
                        <a:t/>
                      </a:r>
                      <a:endParaRPr sz="1200" u="none" cap="none" strike="noStrike"/>
                    </a:p>
                  </a:txBody>
                  <a:tcPr marT="136100" marB="136100" marR="226825" marL="2268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664" name="Google Shape;664;p29"/>
          <p:cNvSpPr/>
          <p:nvPr/>
        </p:nvSpPr>
        <p:spPr>
          <a:xfrm>
            <a:off x="808695" y="1950049"/>
            <a:ext cx="5481554" cy="1417320"/>
          </a:xfrm>
          <a:prstGeom prst="rect">
            <a:avLst/>
          </a:prstGeom>
          <a:noFill/>
          <a:ln>
            <a:noFill/>
          </a:ln>
        </p:spPr>
        <p:txBody>
          <a:bodyPr anchorCtr="0" anchor="ctr" bIns="0" lIns="0" spcFirstLastPara="1" rIns="0" wrap="square" tIns="0">
            <a:noAutofit/>
          </a:bodyPr>
          <a:lstStyle/>
          <a:p>
            <a:pPr indent="0" lvl="0" marL="0" marR="0" rtl="0" algn="l">
              <a:lnSpc>
                <a:spcPct val="124994"/>
              </a:lnSpc>
              <a:spcBef>
                <a:spcPts val="0"/>
              </a:spcBef>
              <a:spcAft>
                <a:spcPts val="0"/>
              </a:spcAft>
              <a:buClr>
                <a:srgbClr val="2F3550"/>
              </a:buClr>
              <a:buSzPts val="4465"/>
              <a:buFont typeface="Arial"/>
              <a:buNone/>
            </a:pPr>
            <a:r>
              <a:rPr b="0" i="0" lang="en-US" sz="4465" u="none" cap="none" strike="noStrike">
                <a:solidFill>
                  <a:srgbClr val="2F3550"/>
                </a:solidFill>
                <a:latin typeface="Arial"/>
                <a:ea typeface="Arial"/>
                <a:cs typeface="Arial"/>
                <a:sym typeface="Arial"/>
              </a:rPr>
              <a:t>Requirements Traceability</a:t>
            </a:r>
            <a:endParaRPr b="0" i="0" sz="4465"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descr="preencoded.png" id="670" name="Google Shape;670;p30"/>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671" name="Google Shape;671;p30"/>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672" name="Google Shape;672;p30"/>
          <p:cNvPicPr preferRelativeResize="0"/>
          <p:nvPr/>
        </p:nvPicPr>
        <p:blipFill rotWithShape="1">
          <a:blip r:embed="rId5">
            <a:alphaModFix/>
          </a:blip>
          <a:srcRect b="0" l="0" r="0" t="0"/>
          <a:stretch/>
        </p:blipFill>
        <p:spPr>
          <a:xfrm>
            <a:off x="793699" y="6013552"/>
            <a:ext cx="13043093" cy="26883"/>
          </a:xfrm>
          <a:prstGeom prst="rect">
            <a:avLst/>
          </a:prstGeom>
          <a:noFill/>
          <a:ln>
            <a:noFill/>
          </a:ln>
        </p:spPr>
      </p:pic>
      <p:sp>
        <p:nvSpPr>
          <p:cNvPr id="673" name="Google Shape;673;p30"/>
          <p:cNvSpPr/>
          <p:nvPr/>
        </p:nvSpPr>
        <p:spPr>
          <a:xfrm>
            <a:off x="793699" y="1448775"/>
            <a:ext cx="13043093" cy="2019910"/>
          </a:xfrm>
          <a:prstGeom prst="rect">
            <a:avLst/>
          </a:prstGeom>
          <a:noFill/>
          <a:ln>
            <a:noFill/>
          </a:ln>
        </p:spPr>
        <p:txBody>
          <a:bodyPr anchorCtr="0" anchor="ctr" bIns="0" lIns="0" spcFirstLastPara="1" rIns="0" wrap="square" tIns="0">
            <a:noAutofit/>
          </a:bodyPr>
          <a:lstStyle/>
          <a:p>
            <a:pPr indent="0" lvl="0" marL="0" marR="0" rtl="0" algn="l">
              <a:lnSpc>
                <a:spcPct val="124996"/>
              </a:lnSpc>
              <a:spcBef>
                <a:spcPts val="0"/>
              </a:spcBef>
              <a:spcAft>
                <a:spcPts val="0"/>
              </a:spcAft>
              <a:buClr>
                <a:srgbClr val="2F3550"/>
              </a:buClr>
              <a:buSzPts val="12726"/>
              <a:buFont typeface="Arial"/>
              <a:buNone/>
            </a:pPr>
            <a:r>
              <a:rPr b="0" i="0" lang="en-US" sz="12726" u="none" cap="none" strike="noStrike">
                <a:solidFill>
                  <a:srgbClr val="2F3550"/>
                </a:solidFill>
                <a:latin typeface="Arial"/>
                <a:ea typeface="Arial"/>
                <a:cs typeface="Arial"/>
                <a:sym typeface="Arial"/>
              </a:rPr>
              <a:t>09</a:t>
            </a:r>
            <a:endParaRPr b="0" i="0" sz="12726" u="none" cap="none" strike="noStrike"/>
          </a:p>
        </p:txBody>
      </p:sp>
      <p:sp>
        <p:nvSpPr>
          <p:cNvPr id="674" name="Google Shape;674;p30"/>
          <p:cNvSpPr/>
          <p:nvPr/>
        </p:nvSpPr>
        <p:spPr>
          <a:xfrm>
            <a:off x="793699" y="3711001"/>
            <a:ext cx="13043093" cy="323240"/>
          </a:xfrm>
          <a:prstGeom prst="rect">
            <a:avLst/>
          </a:prstGeom>
          <a:noFill/>
          <a:ln>
            <a:noFill/>
          </a:ln>
        </p:spPr>
        <p:txBody>
          <a:bodyPr anchorCtr="0" anchor="ctr" bIns="0" lIns="0" spcFirstLastPara="1" rIns="0" wrap="square" tIns="0">
            <a:noAutofit/>
          </a:bodyPr>
          <a:lstStyle/>
          <a:p>
            <a:pPr indent="0" lvl="0" marL="0" marR="0" rtl="0" algn="l">
              <a:lnSpc>
                <a:spcPct val="159988"/>
              </a:lnSpc>
              <a:spcBef>
                <a:spcPts val="0"/>
              </a:spcBef>
              <a:spcAft>
                <a:spcPts val="0"/>
              </a:spcAft>
              <a:buSzPts val="1697"/>
              <a:buFont typeface="Arial"/>
              <a:buNone/>
            </a:pPr>
            <a:r>
              <a:t/>
            </a:r>
            <a:endParaRPr b="0" i="0" sz="1696" u="none" cap="none" strike="noStrike"/>
          </a:p>
        </p:txBody>
      </p:sp>
      <p:sp>
        <p:nvSpPr>
          <p:cNvPr id="675" name="Google Shape;675;p30"/>
          <p:cNvSpPr/>
          <p:nvPr/>
        </p:nvSpPr>
        <p:spPr>
          <a:xfrm>
            <a:off x="793699" y="4276557"/>
            <a:ext cx="13043093" cy="323240"/>
          </a:xfrm>
          <a:prstGeom prst="rect">
            <a:avLst/>
          </a:prstGeom>
          <a:noFill/>
          <a:ln>
            <a:noFill/>
          </a:ln>
        </p:spPr>
        <p:txBody>
          <a:bodyPr anchorCtr="0" anchor="ctr" bIns="0" lIns="0" spcFirstLastPara="1" rIns="0" wrap="square" tIns="0">
            <a:noAutofit/>
          </a:bodyPr>
          <a:lstStyle/>
          <a:p>
            <a:pPr indent="0" lvl="0" marL="0" marR="0" rtl="0" algn="l">
              <a:lnSpc>
                <a:spcPct val="159988"/>
              </a:lnSpc>
              <a:spcBef>
                <a:spcPts val="0"/>
              </a:spcBef>
              <a:spcAft>
                <a:spcPts val="0"/>
              </a:spcAft>
              <a:buSzPts val="1697"/>
              <a:buFont typeface="Arial"/>
              <a:buNone/>
            </a:pPr>
            <a:r>
              <a:t/>
            </a:r>
            <a:endParaRPr b="0" i="0" sz="1696" u="none" cap="none" strike="noStrike"/>
          </a:p>
        </p:txBody>
      </p:sp>
      <p:sp>
        <p:nvSpPr>
          <p:cNvPr id="676" name="Google Shape;676;p30"/>
          <p:cNvSpPr/>
          <p:nvPr/>
        </p:nvSpPr>
        <p:spPr>
          <a:xfrm>
            <a:off x="793699" y="4842114"/>
            <a:ext cx="13043093" cy="92912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5854"/>
              <a:buFont typeface="Arial"/>
              <a:buNone/>
            </a:pPr>
            <a:r>
              <a:rPr b="0" i="0" lang="en-US" sz="5854" u="none" cap="none" strike="noStrike">
                <a:solidFill>
                  <a:srgbClr val="2F3550"/>
                </a:solidFill>
                <a:latin typeface="Arial"/>
                <a:ea typeface="Arial"/>
                <a:cs typeface="Arial"/>
                <a:sym typeface="Arial"/>
              </a:rPr>
              <a:t>Test Summary and Software Metrics</a:t>
            </a:r>
            <a:endParaRPr b="0" i="0" sz="5854" u="none" cap="none" strike="noStrike"/>
          </a:p>
        </p:txBody>
      </p:sp>
      <p:sp>
        <p:nvSpPr>
          <p:cNvPr id="677" name="Google Shape;677;p30"/>
          <p:cNvSpPr/>
          <p:nvPr/>
        </p:nvSpPr>
        <p:spPr>
          <a:xfrm>
            <a:off x="793699" y="6282660"/>
            <a:ext cx="13043093" cy="258684"/>
          </a:xfrm>
          <a:prstGeom prst="rect">
            <a:avLst/>
          </a:prstGeom>
          <a:noFill/>
          <a:ln>
            <a:noFill/>
          </a:ln>
        </p:spPr>
        <p:txBody>
          <a:bodyPr anchorCtr="0" anchor="ctr" bIns="0" lIns="0" spcFirstLastPara="1" rIns="0" wrap="square" tIns="0">
            <a:noAutofit/>
          </a:bodyPr>
          <a:lstStyle/>
          <a:p>
            <a:pPr indent="0" lvl="0" marL="0" marR="0" rtl="0" algn="l">
              <a:lnSpc>
                <a:spcPct val="160058"/>
              </a:lnSpc>
              <a:spcBef>
                <a:spcPts val="0"/>
              </a:spcBef>
              <a:spcAft>
                <a:spcPts val="0"/>
              </a:spcAft>
              <a:buClr>
                <a:srgbClr val="3B3A59"/>
              </a:buClr>
              <a:buSzPts val="1357"/>
              <a:buFont typeface="Arial"/>
              <a:buNone/>
            </a:pPr>
            <a:r>
              <a:rPr b="0" i="0" lang="en-US" sz="1357" u="none" cap="none" strike="noStrike">
                <a:solidFill>
                  <a:srgbClr val="3B3A59"/>
                </a:solidFill>
                <a:latin typeface="Arial"/>
                <a:ea typeface="Arial"/>
                <a:cs typeface="Arial"/>
                <a:sym typeface="Arial"/>
              </a:rPr>
              <a:t> </a:t>
            </a:r>
            <a:endParaRPr b="0" i="0" sz="1357"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descr="preencoded.png" id="683" name="Google Shape;683;p31"/>
          <p:cNvPicPr preferRelativeResize="0"/>
          <p:nvPr/>
        </p:nvPicPr>
        <p:blipFill rotWithShape="1">
          <a:blip r:embed="rId3">
            <a:alphaModFix/>
          </a:blip>
          <a:srcRect b="0" l="0" r="0" t="0"/>
          <a:stretch/>
        </p:blipFill>
        <p:spPr>
          <a:xfrm>
            <a:off x="0" y="0"/>
            <a:ext cx="14630400" cy="9423715"/>
          </a:xfrm>
          <a:prstGeom prst="rect">
            <a:avLst/>
          </a:prstGeom>
          <a:noFill/>
          <a:ln>
            <a:noFill/>
          </a:ln>
        </p:spPr>
      </p:pic>
      <p:pic>
        <p:nvPicPr>
          <p:cNvPr descr="preencoded.png" id="684" name="Google Shape;684;p31"/>
          <p:cNvPicPr preferRelativeResize="0"/>
          <p:nvPr/>
        </p:nvPicPr>
        <p:blipFill rotWithShape="1">
          <a:blip r:embed="rId4">
            <a:alphaModFix/>
          </a:blip>
          <a:srcRect b="0" l="0" r="0" t="0"/>
          <a:stretch/>
        </p:blipFill>
        <p:spPr>
          <a:xfrm>
            <a:off x="855970" y="4303806"/>
            <a:ext cx="2730398" cy="937260"/>
          </a:xfrm>
          <a:prstGeom prst="rect">
            <a:avLst/>
          </a:prstGeom>
          <a:noFill/>
          <a:ln>
            <a:noFill/>
          </a:ln>
        </p:spPr>
      </p:pic>
      <p:pic>
        <p:nvPicPr>
          <p:cNvPr descr="preencoded.png" id="685" name="Google Shape;685;p31"/>
          <p:cNvPicPr preferRelativeResize="0"/>
          <p:nvPr/>
        </p:nvPicPr>
        <p:blipFill rotWithShape="1">
          <a:blip r:embed="rId4">
            <a:alphaModFix/>
          </a:blip>
          <a:srcRect b="0" l="0" r="0" t="0"/>
          <a:stretch/>
        </p:blipFill>
        <p:spPr>
          <a:xfrm>
            <a:off x="855970" y="5335890"/>
            <a:ext cx="2730398" cy="937260"/>
          </a:xfrm>
          <a:prstGeom prst="rect">
            <a:avLst/>
          </a:prstGeom>
          <a:noFill/>
          <a:ln>
            <a:noFill/>
          </a:ln>
        </p:spPr>
      </p:pic>
      <p:pic>
        <p:nvPicPr>
          <p:cNvPr descr="preencoded.png" id="686" name="Google Shape;686;p31"/>
          <p:cNvPicPr preferRelativeResize="0"/>
          <p:nvPr/>
        </p:nvPicPr>
        <p:blipFill rotWithShape="1">
          <a:blip r:embed="rId4">
            <a:alphaModFix/>
          </a:blip>
          <a:srcRect b="0" l="0" r="0" t="0"/>
          <a:stretch/>
        </p:blipFill>
        <p:spPr>
          <a:xfrm>
            <a:off x="3743371" y="4303806"/>
            <a:ext cx="2730398" cy="937260"/>
          </a:xfrm>
          <a:prstGeom prst="rect">
            <a:avLst/>
          </a:prstGeom>
          <a:noFill/>
          <a:ln>
            <a:noFill/>
          </a:ln>
        </p:spPr>
      </p:pic>
      <p:pic>
        <p:nvPicPr>
          <p:cNvPr descr="preencoded.png" id="687" name="Google Shape;687;p31"/>
          <p:cNvPicPr preferRelativeResize="0"/>
          <p:nvPr/>
        </p:nvPicPr>
        <p:blipFill rotWithShape="1">
          <a:blip r:embed="rId4">
            <a:alphaModFix/>
          </a:blip>
          <a:srcRect b="0" l="0" r="0" t="0"/>
          <a:stretch/>
        </p:blipFill>
        <p:spPr>
          <a:xfrm>
            <a:off x="855970" y="6367973"/>
            <a:ext cx="2730398" cy="937260"/>
          </a:xfrm>
          <a:prstGeom prst="rect">
            <a:avLst/>
          </a:prstGeom>
          <a:noFill/>
          <a:ln>
            <a:noFill/>
          </a:ln>
        </p:spPr>
      </p:pic>
      <p:pic>
        <p:nvPicPr>
          <p:cNvPr descr="preencoded.png" id="688" name="Google Shape;688;p31"/>
          <p:cNvPicPr preferRelativeResize="0"/>
          <p:nvPr/>
        </p:nvPicPr>
        <p:blipFill rotWithShape="1">
          <a:blip r:embed="rId4">
            <a:alphaModFix/>
          </a:blip>
          <a:srcRect b="0" l="0" r="0" t="0"/>
          <a:stretch/>
        </p:blipFill>
        <p:spPr>
          <a:xfrm>
            <a:off x="3743371" y="5335890"/>
            <a:ext cx="2730398" cy="937260"/>
          </a:xfrm>
          <a:prstGeom prst="rect">
            <a:avLst/>
          </a:prstGeom>
          <a:noFill/>
          <a:ln>
            <a:noFill/>
          </a:ln>
        </p:spPr>
      </p:pic>
      <p:pic>
        <p:nvPicPr>
          <p:cNvPr descr="preencoded.png" id="689" name="Google Shape;689;p31"/>
          <p:cNvPicPr preferRelativeResize="0"/>
          <p:nvPr/>
        </p:nvPicPr>
        <p:blipFill rotWithShape="1">
          <a:blip r:embed="rId4">
            <a:alphaModFix/>
          </a:blip>
          <a:srcRect b="0" l="0" r="0" t="0"/>
          <a:stretch/>
        </p:blipFill>
        <p:spPr>
          <a:xfrm>
            <a:off x="3743371" y="6367973"/>
            <a:ext cx="2730398" cy="937260"/>
          </a:xfrm>
          <a:prstGeom prst="rect">
            <a:avLst/>
          </a:prstGeom>
          <a:noFill/>
          <a:ln>
            <a:noFill/>
          </a:ln>
        </p:spPr>
      </p:pic>
      <p:pic>
        <p:nvPicPr>
          <p:cNvPr descr="preencoded.png" id="690" name="Google Shape;690;p31"/>
          <p:cNvPicPr preferRelativeResize="0"/>
          <p:nvPr/>
        </p:nvPicPr>
        <p:blipFill rotWithShape="1">
          <a:blip r:embed="rId5">
            <a:alphaModFix/>
          </a:blip>
          <a:srcRect b="0" l="0" r="0" t="0"/>
          <a:stretch/>
        </p:blipFill>
        <p:spPr>
          <a:xfrm>
            <a:off x="793699" y="4303806"/>
            <a:ext cx="92080" cy="937260"/>
          </a:xfrm>
          <a:prstGeom prst="rect">
            <a:avLst/>
          </a:prstGeom>
          <a:noFill/>
          <a:ln>
            <a:noFill/>
          </a:ln>
        </p:spPr>
      </p:pic>
      <p:pic>
        <p:nvPicPr>
          <p:cNvPr descr="preencoded.png" id="691" name="Google Shape;691;p31"/>
          <p:cNvPicPr preferRelativeResize="0"/>
          <p:nvPr/>
        </p:nvPicPr>
        <p:blipFill rotWithShape="1">
          <a:blip r:embed="rId5">
            <a:alphaModFix/>
          </a:blip>
          <a:srcRect b="0" l="0" r="0" t="0"/>
          <a:stretch/>
        </p:blipFill>
        <p:spPr>
          <a:xfrm>
            <a:off x="793699" y="5335890"/>
            <a:ext cx="92080" cy="937260"/>
          </a:xfrm>
          <a:prstGeom prst="rect">
            <a:avLst/>
          </a:prstGeom>
          <a:noFill/>
          <a:ln>
            <a:noFill/>
          </a:ln>
        </p:spPr>
      </p:pic>
      <p:pic>
        <p:nvPicPr>
          <p:cNvPr descr="preencoded.png" id="692" name="Google Shape;692;p31"/>
          <p:cNvPicPr preferRelativeResize="0"/>
          <p:nvPr/>
        </p:nvPicPr>
        <p:blipFill rotWithShape="1">
          <a:blip r:embed="rId5">
            <a:alphaModFix/>
          </a:blip>
          <a:srcRect b="0" l="0" r="0" t="0"/>
          <a:stretch/>
        </p:blipFill>
        <p:spPr>
          <a:xfrm>
            <a:off x="3681192" y="4303806"/>
            <a:ext cx="92080" cy="937260"/>
          </a:xfrm>
          <a:prstGeom prst="rect">
            <a:avLst/>
          </a:prstGeom>
          <a:noFill/>
          <a:ln>
            <a:noFill/>
          </a:ln>
        </p:spPr>
      </p:pic>
      <p:pic>
        <p:nvPicPr>
          <p:cNvPr descr="preencoded.png" id="693" name="Google Shape;693;p31"/>
          <p:cNvPicPr preferRelativeResize="0"/>
          <p:nvPr/>
        </p:nvPicPr>
        <p:blipFill rotWithShape="1">
          <a:blip r:embed="rId5">
            <a:alphaModFix/>
          </a:blip>
          <a:srcRect b="0" l="0" r="0" t="0"/>
          <a:stretch/>
        </p:blipFill>
        <p:spPr>
          <a:xfrm>
            <a:off x="793699" y="6367973"/>
            <a:ext cx="92080" cy="937260"/>
          </a:xfrm>
          <a:prstGeom prst="rect">
            <a:avLst/>
          </a:prstGeom>
          <a:noFill/>
          <a:ln>
            <a:noFill/>
          </a:ln>
        </p:spPr>
      </p:pic>
      <p:pic>
        <p:nvPicPr>
          <p:cNvPr descr="preencoded.png" id="694" name="Google Shape;694;p31"/>
          <p:cNvPicPr preferRelativeResize="0"/>
          <p:nvPr/>
        </p:nvPicPr>
        <p:blipFill rotWithShape="1">
          <a:blip r:embed="rId5">
            <a:alphaModFix/>
          </a:blip>
          <a:srcRect b="0" l="0" r="0" t="0"/>
          <a:stretch/>
        </p:blipFill>
        <p:spPr>
          <a:xfrm>
            <a:off x="3681192" y="5335890"/>
            <a:ext cx="92080" cy="937260"/>
          </a:xfrm>
          <a:prstGeom prst="rect">
            <a:avLst/>
          </a:prstGeom>
          <a:noFill/>
          <a:ln>
            <a:noFill/>
          </a:ln>
        </p:spPr>
      </p:pic>
      <p:pic>
        <p:nvPicPr>
          <p:cNvPr descr="preencoded.png" id="695" name="Google Shape;695;p31"/>
          <p:cNvPicPr preferRelativeResize="0"/>
          <p:nvPr/>
        </p:nvPicPr>
        <p:blipFill rotWithShape="1">
          <a:blip r:embed="rId5">
            <a:alphaModFix/>
          </a:blip>
          <a:srcRect b="0" l="0" r="0" t="0"/>
          <a:stretch/>
        </p:blipFill>
        <p:spPr>
          <a:xfrm>
            <a:off x="3681192" y="6367973"/>
            <a:ext cx="92080" cy="937260"/>
          </a:xfrm>
          <a:prstGeom prst="rect">
            <a:avLst/>
          </a:prstGeom>
          <a:noFill/>
          <a:ln>
            <a:noFill/>
          </a:ln>
        </p:spPr>
      </p:pic>
      <p:pic>
        <p:nvPicPr>
          <p:cNvPr descr="preencoded.png" id="696" name="Google Shape;696;p31"/>
          <p:cNvPicPr preferRelativeResize="0"/>
          <p:nvPr/>
        </p:nvPicPr>
        <p:blipFill rotWithShape="1">
          <a:blip r:embed="rId6">
            <a:alphaModFix/>
          </a:blip>
          <a:srcRect b="0" l="0" r="0" t="0"/>
          <a:stretch/>
        </p:blipFill>
        <p:spPr>
          <a:xfrm>
            <a:off x="8165135" y="3951488"/>
            <a:ext cx="4324106" cy="1520739"/>
          </a:xfrm>
          <a:prstGeom prst="rect">
            <a:avLst/>
          </a:prstGeom>
          <a:noFill/>
          <a:ln>
            <a:noFill/>
          </a:ln>
        </p:spPr>
      </p:pic>
      <p:graphicFrame>
        <p:nvGraphicFramePr>
          <p:cNvPr id="697" name="Google Shape;697;p31"/>
          <p:cNvGraphicFramePr/>
          <p:nvPr/>
        </p:nvGraphicFramePr>
        <p:xfrm>
          <a:off x="808695" y="1199418"/>
          <a:ext cx="3000000" cy="3000000"/>
        </p:xfrm>
        <a:graphic>
          <a:graphicData uri="http://schemas.openxmlformats.org/drawingml/2006/table">
            <a:tbl>
              <a:tblPr>
                <a:noFill/>
                <a:tableStyleId>{F313CB98-1222-4FEE-AF4D-543AD8296E86}</a:tableStyleId>
              </a:tblPr>
              <a:tblGrid>
                <a:gridCol w="5622550"/>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Testing Duration: 2 weeks (January 10- January 23, 2025)</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Total Test Cases Planned: 50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Total Test Cases Executed: 46 (92% execution rate)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 Cases Passed: 46</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 Cases Failed: 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Overall Pass Rate: 100%</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Test Case Distribution: Manual (25), API (10), Automation (11)</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698" name="Google Shape;698;p31"/>
          <p:cNvSpPr/>
          <p:nvPr/>
        </p:nvSpPr>
        <p:spPr>
          <a:xfrm>
            <a:off x="808695" y="763250"/>
            <a:ext cx="5649986" cy="311810"/>
          </a:xfrm>
          <a:prstGeom prst="rect">
            <a:avLst/>
          </a:prstGeom>
          <a:noFill/>
          <a:ln>
            <a:noFill/>
          </a:ln>
        </p:spPr>
        <p:txBody>
          <a:bodyPr anchorCtr="0" anchor="ctr" bIns="0" lIns="0" spcFirstLastPara="1" rIns="0" wrap="square" tIns="0">
            <a:noAutofit/>
          </a:bodyPr>
          <a:lstStyle/>
          <a:p>
            <a:pPr indent="0" lvl="0" marL="0" marR="0" rtl="0" algn="l">
              <a:lnSpc>
                <a:spcPct val="124987"/>
              </a:lnSpc>
              <a:spcBef>
                <a:spcPts val="0"/>
              </a:spcBef>
              <a:spcAft>
                <a:spcPts val="0"/>
              </a:spcAft>
              <a:buClr>
                <a:srgbClr val="2F3550"/>
              </a:buClr>
              <a:buSzPts val="1965"/>
              <a:buFont typeface="Arial"/>
              <a:buNone/>
            </a:pPr>
            <a:r>
              <a:rPr b="0" i="0" lang="en-US" sz="1965" u="none" cap="none" strike="noStrike">
                <a:solidFill>
                  <a:srgbClr val="2F3550"/>
                </a:solidFill>
                <a:latin typeface="Arial"/>
                <a:ea typeface="Arial"/>
                <a:cs typeface="Arial"/>
                <a:sym typeface="Arial"/>
              </a:rPr>
              <a:t>Testing Overview</a:t>
            </a:r>
            <a:endParaRPr b="0" i="0" sz="1965" u="none" cap="none" strike="noStrike"/>
          </a:p>
        </p:txBody>
      </p:sp>
      <p:sp>
        <p:nvSpPr>
          <p:cNvPr id="699" name="Google Shape;699;p31"/>
          <p:cNvSpPr/>
          <p:nvPr/>
        </p:nvSpPr>
        <p:spPr>
          <a:xfrm>
            <a:off x="808695" y="4007449"/>
            <a:ext cx="5649986"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Performance Analysis Summary:</a:t>
            </a:r>
            <a:endParaRPr b="0" i="0" sz="982" u="none" cap="none" strike="noStrike"/>
          </a:p>
        </p:txBody>
      </p:sp>
      <p:sp>
        <p:nvSpPr>
          <p:cNvPr id="700" name="Google Shape;700;p31"/>
          <p:cNvSpPr/>
          <p:nvPr/>
        </p:nvSpPr>
        <p:spPr>
          <a:xfrm>
            <a:off x="995507" y="4458340"/>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Average Response Time</a:t>
            </a:r>
            <a:endParaRPr b="0" i="0" sz="1228" u="none" cap="none" strike="noStrike"/>
          </a:p>
        </p:txBody>
      </p:sp>
      <p:sp>
        <p:nvSpPr>
          <p:cNvPr id="701" name="Google Shape;701;p31"/>
          <p:cNvSpPr/>
          <p:nvPr/>
        </p:nvSpPr>
        <p:spPr>
          <a:xfrm>
            <a:off x="995507" y="4712818"/>
            <a:ext cx="2436327"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247ms (All endpoints 22% faster than target).</a:t>
            </a:r>
            <a:endParaRPr b="0" i="0" sz="982" u="none" cap="none" strike="noStrike"/>
          </a:p>
        </p:txBody>
      </p:sp>
      <p:sp>
        <p:nvSpPr>
          <p:cNvPr id="702" name="Google Shape;702;p31"/>
          <p:cNvSpPr/>
          <p:nvPr/>
        </p:nvSpPr>
        <p:spPr>
          <a:xfrm>
            <a:off x="995507" y="5490423"/>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99th Percentile</a:t>
            </a:r>
            <a:endParaRPr b="0" i="0" sz="1228" u="none" cap="none" strike="noStrike"/>
          </a:p>
        </p:txBody>
      </p:sp>
      <p:sp>
        <p:nvSpPr>
          <p:cNvPr id="703" name="Google Shape;703;p31"/>
          <p:cNvSpPr/>
          <p:nvPr/>
        </p:nvSpPr>
        <p:spPr>
          <a:xfrm>
            <a:off x="995507" y="5744901"/>
            <a:ext cx="2436327"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520ms (Acceptable for peak load).</a:t>
            </a:r>
            <a:endParaRPr b="0" i="0" sz="982" u="none" cap="none" strike="noStrike"/>
          </a:p>
        </p:txBody>
      </p:sp>
      <p:sp>
        <p:nvSpPr>
          <p:cNvPr id="704" name="Google Shape;704;p31"/>
          <p:cNvSpPr/>
          <p:nvPr/>
        </p:nvSpPr>
        <p:spPr>
          <a:xfrm>
            <a:off x="3883000" y="4458340"/>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95th Percentile</a:t>
            </a:r>
            <a:endParaRPr b="0" i="0" sz="1228" u="none" cap="none" strike="noStrike"/>
          </a:p>
        </p:txBody>
      </p:sp>
      <p:sp>
        <p:nvSpPr>
          <p:cNvPr id="705" name="Google Shape;705;p31"/>
          <p:cNvSpPr/>
          <p:nvPr/>
        </p:nvSpPr>
        <p:spPr>
          <a:xfrm>
            <a:off x="3883000" y="4712818"/>
            <a:ext cx="2436327"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450ms (Well within SLA).</a:t>
            </a:r>
            <a:endParaRPr b="0" i="0" sz="982" u="none" cap="none" strike="noStrike"/>
          </a:p>
        </p:txBody>
      </p:sp>
      <p:sp>
        <p:nvSpPr>
          <p:cNvPr id="706" name="Google Shape;706;p31"/>
          <p:cNvSpPr/>
          <p:nvPr/>
        </p:nvSpPr>
        <p:spPr>
          <a:xfrm>
            <a:off x="995507" y="6522507"/>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Fastest Endpoint</a:t>
            </a:r>
            <a:endParaRPr b="0" i="0" sz="1228" u="none" cap="none" strike="noStrike"/>
          </a:p>
        </p:txBody>
      </p:sp>
      <p:sp>
        <p:nvSpPr>
          <p:cNvPr id="707" name="Google Shape;707;p31"/>
          <p:cNvSpPr/>
          <p:nvPr/>
        </p:nvSpPr>
        <p:spPr>
          <a:xfrm>
            <a:off x="3883000" y="5490423"/>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Slowest Endpoint</a:t>
            </a:r>
            <a:endParaRPr b="0" i="0" sz="1228" u="none" cap="none" strike="noStrike"/>
          </a:p>
        </p:txBody>
      </p:sp>
      <p:sp>
        <p:nvSpPr>
          <p:cNvPr id="708" name="Google Shape;708;p31"/>
          <p:cNvSpPr/>
          <p:nvPr/>
        </p:nvSpPr>
        <p:spPr>
          <a:xfrm>
            <a:off x="995507" y="6776984"/>
            <a:ext cx="2436327"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Health Check at 89ms (Lightweight operations).</a:t>
            </a:r>
            <a:endParaRPr b="0" i="0" sz="982" u="none" cap="none" strike="noStrike"/>
          </a:p>
        </p:txBody>
      </p:sp>
      <p:sp>
        <p:nvSpPr>
          <p:cNvPr id="709" name="Google Shape;709;p31"/>
          <p:cNvSpPr/>
          <p:nvPr/>
        </p:nvSpPr>
        <p:spPr>
          <a:xfrm>
            <a:off x="3883000" y="5744901"/>
            <a:ext cx="2436327"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Chatbot at 523ms (Still acceptable for AI processing).</a:t>
            </a:r>
            <a:endParaRPr b="0" i="0" sz="982" u="none" cap="none" strike="noStrike"/>
          </a:p>
        </p:txBody>
      </p:sp>
      <p:sp>
        <p:nvSpPr>
          <p:cNvPr id="710" name="Google Shape;710;p31"/>
          <p:cNvSpPr/>
          <p:nvPr/>
        </p:nvSpPr>
        <p:spPr>
          <a:xfrm>
            <a:off x="808695" y="7414778"/>
            <a:ext cx="5649986"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SzPts val="982"/>
              <a:buFont typeface="Arial"/>
              <a:buNone/>
            </a:pPr>
            <a:r>
              <a:t/>
            </a:r>
            <a:endParaRPr b="0" i="0" sz="982" u="none" cap="none" strike="noStrike"/>
          </a:p>
        </p:txBody>
      </p:sp>
      <p:sp>
        <p:nvSpPr>
          <p:cNvPr id="711" name="Google Shape;711;p31"/>
          <p:cNvSpPr/>
          <p:nvPr/>
        </p:nvSpPr>
        <p:spPr>
          <a:xfrm>
            <a:off x="3883000" y="6522507"/>
            <a:ext cx="2436327"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Performance Consistency</a:t>
            </a:r>
            <a:endParaRPr b="0" i="0" sz="1228" u="none" cap="none" strike="noStrike"/>
          </a:p>
        </p:txBody>
      </p:sp>
      <p:sp>
        <p:nvSpPr>
          <p:cNvPr id="712" name="Google Shape;712;p31"/>
          <p:cNvSpPr/>
          <p:nvPr/>
        </p:nvSpPr>
        <p:spPr>
          <a:xfrm>
            <a:off x="808695" y="7726040"/>
            <a:ext cx="5649986" cy="93451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The AI Crop Disease Detection System has successfully completed comprehensive Software Testing and Quality Assurance with exceptional results: 100% test pass rate, 99.9% system uptime, 95% test coverage, and all critical functionality validated. This report documents a rigorous 2-week testing cycle involving 46 test cases across manual, API, and automation domains, resulting in a production-ready system capable of delivering significant agricultural impact.</a:t>
            </a:r>
            <a:endParaRPr b="0" i="0" sz="982" u="none" cap="none" strike="noStrike"/>
          </a:p>
        </p:txBody>
      </p:sp>
      <p:sp>
        <p:nvSpPr>
          <p:cNvPr id="713" name="Google Shape;713;p31"/>
          <p:cNvSpPr/>
          <p:nvPr/>
        </p:nvSpPr>
        <p:spPr>
          <a:xfrm>
            <a:off x="3883000" y="6776984"/>
            <a:ext cx="2436327"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Variance from target = -88ms average (Excellent consistency).</a:t>
            </a:r>
            <a:endParaRPr b="0" i="0" sz="982" u="none" cap="none" strike="noStrike"/>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descr="preencoded.png" id="719" name="Google Shape;719;p32"/>
          <p:cNvPicPr preferRelativeResize="0"/>
          <p:nvPr/>
        </p:nvPicPr>
        <p:blipFill rotWithShape="1">
          <a:blip r:embed="rId3">
            <a:alphaModFix/>
          </a:blip>
          <a:srcRect b="0" l="0" r="0" t="0"/>
          <a:stretch/>
        </p:blipFill>
        <p:spPr>
          <a:xfrm>
            <a:off x="0" y="0"/>
            <a:ext cx="14630400" cy="8232435"/>
          </a:xfrm>
          <a:prstGeom prst="rect">
            <a:avLst/>
          </a:prstGeom>
          <a:noFill/>
          <a:ln>
            <a:noFill/>
          </a:ln>
        </p:spPr>
      </p:pic>
      <p:graphicFrame>
        <p:nvGraphicFramePr>
          <p:cNvPr id="720" name="Google Shape;720;p32"/>
          <p:cNvGraphicFramePr/>
          <p:nvPr/>
        </p:nvGraphicFramePr>
        <p:xfrm>
          <a:off x="793699" y="1299180"/>
          <a:ext cx="3000000" cy="3000000"/>
        </p:xfrm>
        <a:graphic>
          <a:graphicData uri="http://schemas.openxmlformats.org/drawingml/2006/table">
            <a:tbl>
              <a:tblPr>
                <a:noFill/>
                <a:tableStyleId>{F313CB98-1222-4FEE-AF4D-543AD8296E86}</a:tableStyleId>
              </a:tblPr>
              <a:tblGrid>
                <a:gridCol w="4339925"/>
                <a:gridCol w="4339925"/>
                <a:gridCol w="4339925"/>
              </a:tblGrid>
              <a:tr h="387800">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Team Member</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Role</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c>
                  <a:txBody>
                    <a:bodyPr/>
                    <a:lstStyle/>
                    <a:p>
                      <a:pPr indent="0" lvl="0" marL="0" marR="0" rtl="0" algn="l">
                        <a:lnSpc>
                          <a:spcPct val="160081"/>
                        </a:lnSpc>
                        <a:spcBef>
                          <a:spcPts val="0"/>
                        </a:spcBef>
                        <a:spcAft>
                          <a:spcPts val="0"/>
                        </a:spcAft>
                        <a:buClr>
                          <a:srgbClr val="FFFFFF"/>
                        </a:buClr>
                        <a:buSzPts val="982"/>
                        <a:buFont typeface="Arial"/>
                        <a:buNone/>
                      </a:pPr>
                      <a:r>
                        <a:rPr lang="en-US" sz="982" u="none" cap="none" strike="noStrike">
                          <a:solidFill>
                            <a:srgbClr val="FFFFFF"/>
                          </a:solidFill>
                          <a:latin typeface="Arial"/>
                          <a:ea typeface="Arial"/>
                          <a:cs typeface="Arial"/>
                          <a:sym typeface="Arial"/>
                        </a:rPr>
                        <a:t>Deliverables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2F3550"/>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Muhammad Taha</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Manual Lead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25 tests (100%), scripts</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Maher Sachal</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API &amp; Automation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10 API, 11 Playwright, 40 Postman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Fasi ul Din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Defect Manager</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8 defects, Jira, 62.5% resolved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r h="387800">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Muhammad Asif</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QA Doc Lead</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c>
                  <a:txBody>
                    <a:bodyPr/>
                    <a:lstStyle/>
                    <a:p>
                      <a:pPr indent="0" lvl="0" marL="0" marR="0" rtl="0" algn="l">
                        <a:lnSpc>
                          <a:spcPct val="160081"/>
                        </a:lnSpc>
                        <a:spcBef>
                          <a:spcPts val="0"/>
                        </a:spcBef>
                        <a:spcAft>
                          <a:spcPts val="0"/>
                        </a:spcAft>
                        <a:buClr>
                          <a:srgbClr val="212132"/>
                        </a:buClr>
                        <a:buSzPts val="982"/>
                        <a:buFont typeface="Arial"/>
                        <a:buNone/>
                      </a:pPr>
                      <a:r>
                        <a:rPr lang="en-US" sz="982" u="none" cap="none" strike="noStrike">
                          <a:solidFill>
                            <a:srgbClr val="212132"/>
                          </a:solidFill>
                          <a:latin typeface="Arial"/>
                          <a:ea typeface="Arial"/>
                          <a:cs typeface="Arial"/>
                          <a:sym typeface="Arial"/>
                        </a:rPr>
                        <a:t>RTM, documentation</a:t>
                      </a:r>
                      <a:endParaRPr sz="1200" u="none" cap="none" strike="noStrike"/>
                    </a:p>
                  </a:txBody>
                  <a:tcPr marT="74850" marB="74850" marR="124750" marL="1247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8B9FD1"/>
                    </a:solidFill>
                  </a:tcPr>
                </a:tc>
              </a:tr>
            </a:tbl>
          </a:graphicData>
        </a:graphic>
      </p:graphicFrame>
      <p:sp>
        <p:nvSpPr>
          <p:cNvPr id="721" name="Google Shape;721;p32"/>
          <p:cNvSpPr/>
          <p:nvPr/>
        </p:nvSpPr>
        <p:spPr>
          <a:xfrm>
            <a:off x="793699" y="847100"/>
            <a:ext cx="13043093" cy="311810"/>
          </a:xfrm>
          <a:prstGeom prst="rect">
            <a:avLst/>
          </a:prstGeom>
          <a:noFill/>
          <a:ln>
            <a:noFill/>
          </a:ln>
        </p:spPr>
        <p:txBody>
          <a:bodyPr anchorCtr="0" anchor="ctr" bIns="0" lIns="0" spcFirstLastPara="1" rIns="0" wrap="square" tIns="0">
            <a:noAutofit/>
          </a:bodyPr>
          <a:lstStyle/>
          <a:p>
            <a:pPr indent="0" lvl="0" marL="0" marR="0" rtl="0" algn="l">
              <a:lnSpc>
                <a:spcPct val="124987"/>
              </a:lnSpc>
              <a:spcBef>
                <a:spcPts val="0"/>
              </a:spcBef>
              <a:spcAft>
                <a:spcPts val="0"/>
              </a:spcAft>
              <a:buClr>
                <a:srgbClr val="2F3550"/>
              </a:buClr>
              <a:buSzPts val="1965"/>
              <a:buFont typeface="Arial"/>
              <a:buNone/>
            </a:pPr>
            <a:r>
              <a:rPr b="0" i="0" lang="en-US" sz="1965" u="none" cap="none" strike="noStrike">
                <a:solidFill>
                  <a:srgbClr val="2F3550"/>
                </a:solidFill>
                <a:latin typeface="Arial"/>
                <a:ea typeface="Arial"/>
                <a:cs typeface="Arial"/>
                <a:sym typeface="Arial"/>
              </a:rPr>
              <a:t>Team Contributions and Responsibilities</a:t>
            </a:r>
            <a:endParaRPr b="0" i="0" sz="1965" u="none" cap="none" strike="noStrike"/>
          </a:p>
        </p:txBody>
      </p:sp>
      <p:sp>
        <p:nvSpPr>
          <p:cNvPr id="722" name="Google Shape;722;p32"/>
          <p:cNvSpPr/>
          <p:nvPr/>
        </p:nvSpPr>
        <p:spPr>
          <a:xfrm>
            <a:off x="793699" y="3360511"/>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Key Lessons from STQA Project:</a:t>
            </a:r>
            <a:endParaRPr b="0" i="0" sz="982" u="none" cap="none" strike="noStrike"/>
          </a:p>
        </p:txBody>
      </p:sp>
      <p:sp>
        <p:nvSpPr>
          <p:cNvPr id="723" name="Google Shape;723;p32"/>
          <p:cNvSpPr/>
          <p:nvPr/>
        </p:nvSpPr>
        <p:spPr>
          <a:xfrm>
            <a:off x="918423" y="3812408"/>
            <a:ext cx="6209782"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Early Test Planning is Critical</a:t>
            </a:r>
            <a:endParaRPr b="0" i="0" sz="1228" u="none" cap="none" strike="noStrike"/>
          </a:p>
        </p:txBody>
      </p:sp>
      <p:sp>
        <p:nvSpPr>
          <p:cNvPr id="724" name="Google Shape;724;p32"/>
          <p:cNvSpPr/>
          <p:nvPr/>
        </p:nvSpPr>
        <p:spPr>
          <a:xfrm>
            <a:off x="918423" y="4066885"/>
            <a:ext cx="6209782"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Comprehensive QA plan at project start ensures better coverage and reduces late-stage surprises.</a:t>
            </a:r>
            <a:endParaRPr b="0" i="0" sz="982" u="none" cap="none" strike="noStrike"/>
          </a:p>
        </p:txBody>
      </p:sp>
      <p:sp>
        <p:nvSpPr>
          <p:cNvPr id="725" name="Google Shape;725;p32"/>
          <p:cNvSpPr/>
          <p:nvPr/>
        </p:nvSpPr>
        <p:spPr>
          <a:xfrm>
            <a:off x="918423" y="4627778"/>
            <a:ext cx="6209782"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Performance Benchmarking Essential</a:t>
            </a:r>
            <a:endParaRPr b="0" i="0" sz="1228" u="none" cap="none" strike="noStrike"/>
          </a:p>
        </p:txBody>
      </p:sp>
      <p:sp>
        <p:nvSpPr>
          <p:cNvPr id="726" name="Google Shape;726;p32"/>
          <p:cNvSpPr/>
          <p:nvPr/>
        </p:nvSpPr>
        <p:spPr>
          <a:xfrm>
            <a:off x="918423" y="4882164"/>
            <a:ext cx="6209782"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Establishing clear performance targets upfront enables early detection and optimization of bottlenecks.</a:t>
            </a:r>
            <a:endParaRPr b="0" i="0" sz="982" u="none" cap="none" strike="noStrike"/>
          </a:p>
        </p:txBody>
      </p:sp>
      <p:sp>
        <p:nvSpPr>
          <p:cNvPr id="727" name="Google Shape;727;p32"/>
          <p:cNvSpPr/>
          <p:nvPr/>
        </p:nvSpPr>
        <p:spPr>
          <a:xfrm>
            <a:off x="918423" y="5629961"/>
            <a:ext cx="6209782"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Requirements Traceability Critical</a:t>
            </a:r>
            <a:endParaRPr b="0" i="0" sz="1228" u="none" cap="none" strike="noStrike"/>
          </a:p>
        </p:txBody>
      </p:sp>
      <p:sp>
        <p:nvSpPr>
          <p:cNvPr id="728" name="Google Shape;728;p32"/>
          <p:cNvSpPr/>
          <p:nvPr/>
        </p:nvSpPr>
        <p:spPr>
          <a:xfrm>
            <a:off x="918423" y="5884438"/>
            <a:ext cx="6209782"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RTM ensures no requirement is left untested and links defects back to source requirements.</a:t>
            </a:r>
            <a:endParaRPr b="0" i="0" sz="982" u="none" cap="none" strike="noStrike"/>
          </a:p>
        </p:txBody>
      </p:sp>
      <p:sp>
        <p:nvSpPr>
          <p:cNvPr id="729" name="Google Shape;729;p32"/>
          <p:cNvSpPr/>
          <p:nvPr/>
        </p:nvSpPr>
        <p:spPr>
          <a:xfrm>
            <a:off x="918423" y="6632235"/>
            <a:ext cx="6209782"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IoT Testing Challenges</a:t>
            </a:r>
            <a:endParaRPr b="0" i="0" sz="1228" u="none" cap="none" strike="noStrike"/>
          </a:p>
        </p:txBody>
      </p:sp>
      <p:sp>
        <p:nvSpPr>
          <p:cNvPr id="730" name="Google Shape;730;p32"/>
          <p:cNvSpPr/>
          <p:nvPr/>
        </p:nvSpPr>
        <p:spPr>
          <a:xfrm>
            <a:off x="918423" y="6886712"/>
            <a:ext cx="6209782"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Real-time data sync, sensor accuracy, and connection reliability require specialized testing approaches and patience.</a:t>
            </a:r>
            <a:endParaRPr b="0" i="0" sz="982" u="none" cap="none" strike="noStrike"/>
          </a:p>
        </p:txBody>
      </p:sp>
      <p:sp>
        <p:nvSpPr>
          <p:cNvPr id="731" name="Google Shape;731;p32"/>
          <p:cNvSpPr/>
          <p:nvPr/>
        </p:nvSpPr>
        <p:spPr>
          <a:xfrm>
            <a:off x="7502103" y="3812408"/>
            <a:ext cx="6209965"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Multi-Layer Testing Strategy Works</a:t>
            </a:r>
            <a:endParaRPr b="0" i="0" sz="1228" u="none" cap="none" strike="noStrike"/>
          </a:p>
        </p:txBody>
      </p:sp>
      <p:sp>
        <p:nvSpPr>
          <p:cNvPr id="732" name="Google Shape;732;p32"/>
          <p:cNvSpPr/>
          <p:nvPr/>
        </p:nvSpPr>
        <p:spPr>
          <a:xfrm>
            <a:off x="7502103" y="4066885"/>
            <a:ext cx="6209965"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Combining manual (25), API (10), and automation (11) tests provides defense-in-depth quality assurance.</a:t>
            </a:r>
            <a:endParaRPr b="0" i="0" sz="982" u="none" cap="none" strike="noStrike"/>
          </a:p>
        </p:txBody>
      </p:sp>
      <p:sp>
        <p:nvSpPr>
          <p:cNvPr id="733" name="Google Shape;733;p32"/>
          <p:cNvSpPr/>
          <p:nvPr/>
        </p:nvSpPr>
        <p:spPr>
          <a:xfrm>
            <a:off x="7502103" y="4627778"/>
            <a:ext cx="6209965"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Defect Tracking ROI</a:t>
            </a:r>
            <a:endParaRPr b="0" i="0" sz="1228" u="none" cap="none" strike="noStrike"/>
          </a:p>
        </p:txBody>
      </p:sp>
      <p:sp>
        <p:nvSpPr>
          <p:cNvPr id="734" name="Google Shape;734;p32"/>
          <p:cNvSpPr/>
          <p:nvPr/>
        </p:nvSpPr>
        <p:spPr>
          <a:xfrm>
            <a:off x="7502103" y="4882164"/>
            <a:ext cx="6209965"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Systematic defect management (Jira) with priorities and resolution tracking provides actionable insights for product improvement.</a:t>
            </a:r>
            <a:endParaRPr b="0" i="0" sz="982" u="none" cap="none" strike="noStrike"/>
          </a:p>
        </p:txBody>
      </p:sp>
      <p:sp>
        <p:nvSpPr>
          <p:cNvPr id="735" name="Google Shape;735;p32"/>
          <p:cNvSpPr/>
          <p:nvPr/>
        </p:nvSpPr>
        <p:spPr>
          <a:xfrm>
            <a:off x="7502103" y="5629961"/>
            <a:ext cx="6209965"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Automation Framework Benefits</a:t>
            </a:r>
            <a:endParaRPr b="0" i="0" sz="1228" u="none" cap="none" strike="noStrike"/>
          </a:p>
        </p:txBody>
      </p:sp>
      <p:sp>
        <p:nvSpPr>
          <p:cNvPr id="736" name="Google Shape;736;p32"/>
          <p:cNvSpPr/>
          <p:nvPr/>
        </p:nvSpPr>
        <p:spPr>
          <a:xfrm>
            <a:off x="7502103" y="5884438"/>
            <a:ext cx="6209965"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Playwright-based automation reduced regression testing time while improving consistency and repeatability.</a:t>
            </a:r>
            <a:endParaRPr b="0" i="0" sz="982" u="none" cap="none" strike="noStrike"/>
          </a:p>
        </p:txBody>
      </p:sp>
      <p:sp>
        <p:nvSpPr>
          <p:cNvPr id="737" name="Google Shape;737;p32"/>
          <p:cNvSpPr/>
          <p:nvPr/>
        </p:nvSpPr>
        <p:spPr>
          <a:xfrm>
            <a:off x="7502103" y="6632235"/>
            <a:ext cx="6209965"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AI/ML Testing Complexity</a:t>
            </a:r>
            <a:endParaRPr b="0" i="0" sz="1228" u="none" cap="none" strike="noStrike"/>
          </a:p>
        </p:txBody>
      </p:sp>
      <p:sp>
        <p:nvSpPr>
          <p:cNvPr id="738" name="Google Shape;738;p32"/>
          <p:cNvSpPr/>
          <p:nvPr/>
        </p:nvSpPr>
        <p:spPr>
          <a:xfrm>
            <a:off x="7502103" y="6886712"/>
            <a:ext cx="6209965"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Validating CNN model accuracy across diverse datasets and testing Gemini API context-awareness requires domain expertise.</a:t>
            </a:r>
            <a:endParaRPr b="0" i="0" sz="982"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descr="preencoded.png" id="744" name="Google Shape;744;p33"/>
          <p:cNvPicPr preferRelativeResize="0"/>
          <p:nvPr/>
        </p:nvPicPr>
        <p:blipFill rotWithShape="1">
          <a:blip r:embed="rId3">
            <a:alphaModFix/>
          </a:blip>
          <a:srcRect b="0" l="0" r="0" t="0"/>
          <a:stretch/>
        </p:blipFill>
        <p:spPr>
          <a:xfrm>
            <a:off x="0" y="0"/>
            <a:ext cx="14630400" cy="13679241"/>
          </a:xfrm>
          <a:prstGeom prst="rect">
            <a:avLst/>
          </a:prstGeom>
          <a:noFill/>
          <a:ln>
            <a:noFill/>
          </a:ln>
        </p:spPr>
      </p:pic>
      <p:pic>
        <p:nvPicPr>
          <p:cNvPr descr="preencoded.png" id="745" name="Google Shape;745;p33"/>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746" name="Google Shape;746;p33"/>
          <p:cNvPicPr preferRelativeResize="0"/>
          <p:nvPr/>
        </p:nvPicPr>
        <p:blipFill rotWithShape="1">
          <a:blip r:embed="rId5">
            <a:alphaModFix/>
          </a:blip>
          <a:srcRect b="0" l="0" r="0" t="0"/>
          <a:stretch/>
        </p:blipFill>
        <p:spPr>
          <a:xfrm>
            <a:off x="793699" y="7088977"/>
            <a:ext cx="3167116" cy="714055"/>
          </a:xfrm>
          <a:prstGeom prst="rect">
            <a:avLst/>
          </a:prstGeom>
          <a:noFill/>
          <a:ln>
            <a:noFill/>
          </a:ln>
        </p:spPr>
      </p:pic>
      <p:pic>
        <p:nvPicPr>
          <p:cNvPr descr="preencoded.png" id="747" name="Google Shape;747;p33"/>
          <p:cNvPicPr preferRelativeResize="0"/>
          <p:nvPr/>
        </p:nvPicPr>
        <p:blipFill rotWithShape="1">
          <a:blip r:embed="rId5">
            <a:alphaModFix/>
          </a:blip>
          <a:srcRect b="0" l="0" r="0" t="0"/>
          <a:stretch/>
        </p:blipFill>
        <p:spPr>
          <a:xfrm>
            <a:off x="793699" y="7927665"/>
            <a:ext cx="3167116" cy="714055"/>
          </a:xfrm>
          <a:prstGeom prst="rect">
            <a:avLst/>
          </a:prstGeom>
          <a:noFill/>
          <a:ln>
            <a:noFill/>
          </a:ln>
        </p:spPr>
      </p:pic>
      <p:pic>
        <p:nvPicPr>
          <p:cNvPr descr="preencoded.png" id="748" name="Google Shape;748;p33"/>
          <p:cNvPicPr preferRelativeResize="0"/>
          <p:nvPr/>
        </p:nvPicPr>
        <p:blipFill rotWithShape="1">
          <a:blip r:embed="rId5">
            <a:alphaModFix/>
          </a:blip>
          <a:srcRect b="0" l="0" r="0" t="0"/>
          <a:stretch/>
        </p:blipFill>
        <p:spPr>
          <a:xfrm>
            <a:off x="4085448" y="7088977"/>
            <a:ext cx="3167390" cy="714055"/>
          </a:xfrm>
          <a:prstGeom prst="rect">
            <a:avLst/>
          </a:prstGeom>
          <a:noFill/>
          <a:ln>
            <a:noFill/>
          </a:ln>
        </p:spPr>
      </p:pic>
      <p:pic>
        <p:nvPicPr>
          <p:cNvPr descr="preencoded.png" id="749" name="Google Shape;749;p33"/>
          <p:cNvPicPr preferRelativeResize="0"/>
          <p:nvPr/>
        </p:nvPicPr>
        <p:blipFill rotWithShape="1">
          <a:blip r:embed="rId5">
            <a:alphaModFix/>
          </a:blip>
          <a:srcRect b="0" l="0" r="0" t="0"/>
          <a:stretch/>
        </p:blipFill>
        <p:spPr>
          <a:xfrm>
            <a:off x="793699" y="8766353"/>
            <a:ext cx="3167116" cy="714055"/>
          </a:xfrm>
          <a:prstGeom prst="rect">
            <a:avLst/>
          </a:prstGeom>
          <a:noFill/>
          <a:ln>
            <a:noFill/>
          </a:ln>
        </p:spPr>
      </p:pic>
      <p:pic>
        <p:nvPicPr>
          <p:cNvPr descr="preencoded.png" id="750" name="Google Shape;750;p33"/>
          <p:cNvPicPr preferRelativeResize="0"/>
          <p:nvPr/>
        </p:nvPicPr>
        <p:blipFill rotWithShape="1">
          <a:blip r:embed="rId5">
            <a:alphaModFix/>
          </a:blip>
          <a:srcRect b="0" l="0" r="0" t="0"/>
          <a:stretch/>
        </p:blipFill>
        <p:spPr>
          <a:xfrm>
            <a:off x="4085448" y="7927665"/>
            <a:ext cx="3167390" cy="714055"/>
          </a:xfrm>
          <a:prstGeom prst="rect">
            <a:avLst/>
          </a:prstGeom>
          <a:noFill/>
          <a:ln>
            <a:noFill/>
          </a:ln>
        </p:spPr>
      </p:pic>
      <p:pic>
        <p:nvPicPr>
          <p:cNvPr descr="preencoded.png" id="751" name="Google Shape;751;p33"/>
          <p:cNvPicPr preferRelativeResize="0"/>
          <p:nvPr/>
        </p:nvPicPr>
        <p:blipFill rotWithShape="1">
          <a:blip r:embed="rId5">
            <a:alphaModFix/>
          </a:blip>
          <a:srcRect b="0" l="0" r="0" t="0"/>
          <a:stretch/>
        </p:blipFill>
        <p:spPr>
          <a:xfrm>
            <a:off x="4085448" y="8766353"/>
            <a:ext cx="3167390" cy="714055"/>
          </a:xfrm>
          <a:prstGeom prst="rect">
            <a:avLst/>
          </a:prstGeom>
          <a:noFill/>
          <a:ln>
            <a:noFill/>
          </a:ln>
        </p:spPr>
      </p:pic>
      <p:pic>
        <p:nvPicPr>
          <p:cNvPr descr="preencoded.png" id="752" name="Google Shape;752;p33"/>
          <p:cNvPicPr preferRelativeResize="0"/>
          <p:nvPr/>
        </p:nvPicPr>
        <p:blipFill rotWithShape="1">
          <a:blip r:embed="rId5">
            <a:alphaModFix/>
          </a:blip>
          <a:srcRect b="0" l="0" r="0" t="0"/>
          <a:stretch/>
        </p:blipFill>
        <p:spPr>
          <a:xfrm>
            <a:off x="7377471" y="7088977"/>
            <a:ext cx="3167390" cy="714055"/>
          </a:xfrm>
          <a:prstGeom prst="rect">
            <a:avLst/>
          </a:prstGeom>
          <a:noFill/>
          <a:ln>
            <a:noFill/>
          </a:ln>
        </p:spPr>
      </p:pic>
      <p:pic>
        <p:nvPicPr>
          <p:cNvPr descr="preencoded.png" id="753" name="Google Shape;753;p33"/>
          <p:cNvPicPr preferRelativeResize="0"/>
          <p:nvPr/>
        </p:nvPicPr>
        <p:blipFill rotWithShape="1">
          <a:blip r:embed="rId5">
            <a:alphaModFix/>
          </a:blip>
          <a:srcRect b="0" l="0" r="0" t="0"/>
          <a:stretch/>
        </p:blipFill>
        <p:spPr>
          <a:xfrm>
            <a:off x="7377471" y="7927665"/>
            <a:ext cx="3167390" cy="714055"/>
          </a:xfrm>
          <a:prstGeom prst="rect">
            <a:avLst/>
          </a:prstGeom>
          <a:noFill/>
          <a:ln>
            <a:noFill/>
          </a:ln>
        </p:spPr>
      </p:pic>
      <p:pic>
        <p:nvPicPr>
          <p:cNvPr descr="preencoded.png" id="754" name="Google Shape;754;p33"/>
          <p:cNvPicPr preferRelativeResize="0"/>
          <p:nvPr/>
        </p:nvPicPr>
        <p:blipFill rotWithShape="1">
          <a:blip r:embed="rId5">
            <a:alphaModFix/>
          </a:blip>
          <a:srcRect b="0" l="0" r="0" t="0"/>
          <a:stretch/>
        </p:blipFill>
        <p:spPr>
          <a:xfrm>
            <a:off x="10669402" y="7088977"/>
            <a:ext cx="3167390" cy="714055"/>
          </a:xfrm>
          <a:prstGeom prst="rect">
            <a:avLst/>
          </a:prstGeom>
          <a:noFill/>
          <a:ln>
            <a:noFill/>
          </a:ln>
        </p:spPr>
      </p:pic>
      <p:pic>
        <p:nvPicPr>
          <p:cNvPr descr="preencoded.png" id="755" name="Google Shape;755;p33"/>
          <p:cNvPicPr preferRelativeResize="0"/>
          <p:nvPr/>
        </p:nvPicPr>
        <p:blipFill rotWithShape="1">
          <a:blip r:embed="rId5">
            <a:alphaModFix/>
          </a:blip>
          <a:srcRect b="0" l="0" r="0" t="0"/>
          <a:stretch/>
        </p:blipFill>
        <p:spPr>
          <a:xfrm>
            <a:off x="10669402" y="7927665"/>
            <a:ext cx="3167390" cy="714055"/>
          </a:xfrm>
          <a:prstGeom prst="rect">
            <a:avLst/>
          </a:prstGeom>
          <a:noFill/>
          <a:ln>
            <a:noFill/>
          </a:ln>
        </p:spPr>
      </p:pic>
      <p:pic>
        <p:nvPicPr>
          <p:cNvPr descr="preencoded.png" id="756" name="Google Shape;756;p33"/>
          <p:cNvPicPr preferRelativeResize="0"/>
          <p:nvPr/>
        </p:nvPicPr>
        <p:blipFill rotWithShape="1">
          <a:blip r:embed="rId6">
            <a:alphaModFix/>
          </a:blip>
          <a:srcRect b="0" l="0" r="0" t="0"/>
          <a:stretch/>
        </p:blipFill>
        <p:spPr>
          <a:xfrm>
            <a:off x="778794" y="3712830"/>
            <a:ext cx="3197200" cy="682782"/>
          </a:xfrm>
          <a:prstGeom prst="rect">
            <a:avLst/>
          </a:prstGeom>
          <a:noFill/>
          <a:ln>
            <a:noFill/>
          </a:ln>
        </p:spPr>
      </p:pic>
      <p:pic>
        <p:nvPicPr>
          <p:cNvPr descr="preencoded.png" id="757" name="Google Shape;757;p33"/>
          <p:cNvPicPr preferRelativeResize="0"/>
          <p:nvPr/>
        </p:nvPicPr>
        <p:blipFill rotWithShape="1">
          <a:blip r:embed="rId7">
            <a:alphaModFix/>
          </a:blip>
          <a:srcRect b="0" l="0" r="0" t="0"/>
          <a:stretch/>
        </p:blipFill>
        <p:spPr>
          <a:xfrm>
            <a:off x="778794" y="4833244"/>
            <a:ext cx="2538649" cy="682782"/>
          </a:xfrm>
          <a:prstGeom prst="rect">
            <a:avLst/>
          </a:prstGeom>
          <a:noFill/>
          <a:ln>
            <a:noFill/>
          </a:ln>
        </p:spPr>
      </p:pic>
      <p:pic>
        <p:nvPicPr>
          <p:cNvPr descr="preencoded.png" id="758" name="Google Shape;758;p33"/>
          <p:cNvPicPr preferRelativeResize="0"/>
          <p:nvPr/>
        </p:nvPicPr>
        <p:blipFill rotWithShape="1">
          <a:blip r:embed="rId6">
            <a:alphaModFix/>
          </a:blip>
          <a:srcRect b="0" l="0" r="0" t="0"/>
          <a:stretch/>
        </p:blipFill>
        <p:spPr>
          <a:xfrm>
            <a:off x="4070817" y="3712830"/>
            <a:ext cx="3197200" cy="682782"/>
          </a:xfrm>
          <a:prstGeom prst="rect">
            <a:avLst/>
          </a:prstGeom>
          <a:noFill/>
          <a:ln>
            <a:noFill/>
          </a:ln>
        </p:spPr>
      </p:pic>
      <p:pic>
        <p:nvPicPr>
          <p:cNvPr descr="preencoded.png" id="759" name="Google Shape;759;p33"/>
          <p:cNvPicPr preferRelativeResize="0"/>
          <p:nvPr/>
        </p:nvPicPr>
        <p:blipFill rotWithShape="1">
          <a:blip r:embed="rId7">
            <a:alphaModFix/>
          </a:blip>
          <a:srcRect b="0" l="0" r="0" t="0"/>
          <a:stretch/>
        </p:blipFill>
        <p:spPr>
          <a:xfrm>
            <a:off x="3412266" y="4833244"/>
            <a:ext cx="2538649" cy="682782"/>
          </a:xfrm>
          <a:prstGeom prst="rect">
            <a:avLst/>
          </a:prstGeom>
          <a:noFill/>
          <a:ln>
            <a:noFill/>
          </a:ln>
        </p:spPr>
      </p:pic>
      <p:pic>
        <p:nvPicPr>
          <p:cNvPr descr="preencoded.png" id="760" name="Google Shape;760;p33"/>
          <p:cNvPicPr preferRelativeResize="0"/>
          <p:nvPr/>
        </p:nvPicPr>
        <p:blipFill rotWithShape="1">
          <a:blip r:embed="rId8">
            <a:alphaModFix/>
          </a:blip>
          <a:srcRect b="0" l="0" r="0" t="0"/>
          <a:stretch/>
        </p:blipFill>
        <p:spPr>
          <a:xfrm>
            <a:off x="778794" y="5953658"/>
            <a:ext cx="2538649" cy="682782"/>
          </a:xfrm>
          <a:prstGeom prst="rect">
            <a:avLst/>
          </a:prstGeom>
          <a:noFill/>
          <a:ln>
            <a:noFill/>
          </a:ln>
        </p:spPr>
      </p:pic>
      <p:pic>
        <p:nvPicPr>
          <p:cNvPr descr="preencoded.png" id="761" name="Google Shape;761;p33"/>
          <p:cNvPicPr preferRelativeResize="0"/>
          <p:nvPr/>
        </p:nvPicPr>
        <p:blipFill rotWithShape="1">
          <a:blip r:embed="rId8">
            <a:alphaModFix/>
          </a:blip>
          <a:srcRect b="0" l="0" r="0" t="0"/>
          <a:stretch/>
        </p:blipFill>
        <p:spPr>
          <a:xfrm>
            <a:off x="3412266" y="5953658"/>
            <a:ext cx="2538649" cy="682782"/>
          </a:xfrm>
          <a:prstGeom prst="rect">
            <a:avLst/>
          </a:prstGeom>
          <a:noFill/>
          <a:ln>
            <a:noFill/>
          </a:ln>
        </p:spPr>
      </p:pic>
      <p:pic>
        <p:nvPicPr>
          <p:cNvPr descr="preencoded.png" id="762" name="Google Shape;762;p33"/>
          <p:cNvPicPr preferRelativeResize="0"/>
          <p:nvPr/>
        </p:nvPicPr>
        <p:blipFill rotWithShape="1">
          <a:blip r:embed="rId9">
            <a:alphaModFix/>
          </a:blip>
          <a:srcRect b="0" l="0" r="0" t="0"/>
          <a:stretch/>
        </p:blipFill>
        <p:spPr>
          <a:xfrm>
            <a:off x="1198961" y="7131863"/>
            <a:ext cx="2761854" cy="714055"/>
          </a:xfrm>
          <a:prstGeom prst="rect">
            <a:avLst/>
          </a:prstGeom>
          <a:noFill/>
          <a:ln>
            <a:noFill/>
          </a:ln>
        </p:spPr>
      </p:pic>
      <p:pic>
        <p:nvPicPr>
          <p:cNvPr descr="preencoded.png" id="763" name="Google Shape;763;p33"/>
          <p:cNvPicPr preferRelativeResize="0"/>
          <p:nvPr/>
        </p:nvPicPr>
        <p:blipFill rotWithShape="1">
          <a:blip r:embed="rId7">
            <a:alphaModFix/>
          </a:blip>
          <a:srcRect b="0" l="0" r="0" t="0"/>
          <a:stretch/>
        </p:blipFill>
        <p:spPr>
          <a:xfrm>
            <a:off x="6045738" y="4833244"/>
            <a:ext cx="2538649" cy="682782"/>
          </a:xfrm>
          <a:prstGeom prst="rect">
            <a:avLst/>
          </a:prstGeom>
          <a:noFill/>
          <a:ln>
            <a:noFill/>
          </a:ln>
        </p:spPr>
      </p:pic>
      <p:pic>
        <p:nvPicPr>
          <p:cNvPr descr="preencoded.png" id="764" name="Google Shape;764;p33"/>
          <p:cNvPicPr preferRelativeResize="0"/>
          <p:nvPr/>
        </p:nvPicPr>
        <p:blipFill rotWithShape="1">
          <a:blip r:embed="rId9">
            <a:alphaModFix/>
          </a:blip>
          <a:srcRect b="0" l="0" r="0" t="0"/>
          <a:stretch/>
        </p:blipFill>
        <p:spPr>
          <a:xfrm>
            <a:off x="1198961" y="7970550"/>
            <a:ext cx="2761854" cy="714055"/>
          </a:xfrm>
          <a:prstGeom prst="rect">
            <a:avLst/>
          </a:prstGeom>
          <a:noFill/>
          <a:ln>
            <a:noFill/>
          </a:ln>
        </p:spPr>
      </p:pic>
      <p:pic>
        <p:nvPicPr>
          <p:cNvPr descr="preencoded.png" id="765" name="Google Shape;765;p33"/>
          <p:cNvPicPr preferRelativeResize="0"/>
          <p:nvPr/>
        </p:nvPicPr>
        <p:blipFill rotWithShape="1">
          <a:blip r:embed="rId6">
            <a:alphaModFix/>
          </a:blip>
          <a:srcRect b="0" l="0" r="0" t="0"/>
          <a:stretch/>
        </p:blipFill>
        <p:spPr>
          <a:xfrm>
            <a:off x="7362749" y="3712830"/>
            <a:ext cx="3197200" cy="682782"/>
          </a:xfrm>
          <a:prstGeom prst="rect">
            <a:avLst/>
          </a:prstGeom>
          <a:noFill/>
          <a:ln>
            <a:noFill/>
          </a:ln>
        </p:spPr>
      </p:pic>
      <p:pic>
        <p:nvPicPr>
          <p:cNvPr descr="preencoded.png" id="766" name="Google Shape;766;p33"/>
          <p:cNvPicPr preferRelativeResize="0"/>
          <p:nvPr/>
        </p:nvPicPr>
        <p:blipFill rotWithShape="1">
          <a:blip r:embed="rId9">
            <a:alphaModFix/>
          </a:blip>
          <a:srcRect b="0" l="0" r="0" t="0"/>
          <a:stretch/>
        </p:blipFill>
        <p:spPr>
          <a:xfrm>
            <a:off x="4490710" y="7131863"/>
            <a:ext cx="2762128" cy="714055"/>
          </a:xfrm>
          <a:prstGeom prst="rect">
            <a:avLst/>
          </a:prstGeom>
          <a:noFill/>
          <a:ln>
            <a:noFill/>
          </a:ln>
        </p:spPr>
      </p:pic>
      <p:pic>
        <p:nvPicPr>
          <p:cNvPr descr="preencoded.png" id="767" name="Google Shape;767;p33"/>
          <p:cNvPicPr preferRelativeResize="0"/>
          <p:nvPr/>
        </p:nvPicPr>
        <p:blipFill rotWithShape="1">
          <a:blip r:embed="rId8">
            <a:alphaModFix/>
          </a:blip>
          <a:srcRect b="0" l="0" r="0" t="0"/>
          <a:stretch/>
        </p:blipFill>
        <p:spPr>
          <a:xfrm>
            <a:off x="6045738" y="5953658"/>
            <a:ext cx="2538649" cy="682782"/>
          </a:xfrm>
          <a:prstGeom prst="rect">
            <a:avLst/>
          </a:prstGeom>
          <a:noFill/>
          <a:ln>
            <a:noFill/>
          </a:ln>
        </p:spPr>
      </p:pic>
      <p:pic>
        <p:nvPicPr>
          <p:cNvPr descr="preencoded.png" id="768" name="Google Shape;768;p33"/>
          <p:cNvPicPr preferRelativeResize="0"/>
          <p:nvPr/>
        </p:nvPicPr>
        <p:blipFill rotWithShape="1">
          <a:blip r:embed="rId9">
            <a:alphaModFix/>
          </a:blip>
          <a:srcRect b="0" l="0" r="0" t="0"/>
          <a:stretch/>
        </p:blipFill>
        <p:spPr>
          <a:xfrm>
            <a:off x="1198961" y="8809147"/>
            <a:ext cx="2761854" cy="714055"/>
          </a:xfrm>
          <a:prstGeom prst="rect">
            <a:avLst/>
          </a:prstGeom>
          <a:noFill/>
          <a:ln>
            <a:noFill/>
          </a:ln>
        </p:spPr>
      </p:pic>
      <p:pic>
        <p:nvPicPr>
          <p:cNvPr descr="preencoded.png" id="769" name="Google Shape;769;p33"/>
          <p:cNvPicPr preferRelativeResize="0"/>
          <p:nvPr/>
        </p:nvPicPr>
        <p:blipFill rotWithShape="1">
          <a:blip r:embed="rId9">
            <a:alphaModFix/>
          </a:blip>
          <a:srcRect b="0" l="0" r="0" t="0"/>
          <a:stretch/>
        </p:blipFill>
        <p:spPr>
          <a:xfrm>
            <a:off x="4490710" y="7970550"/>
            <a:ext cx="2762128" cy="714055"/>
          </a:xfrm>
          <a:prstGeom prst="rect">
            <a:avLst/>
          </a:prstGeom>
          <a:noFill/>
          <a:ln>
            <a:noFill/>
          </a:ln>
        </p:spPr>
      </p:pic>
      <p:pic>
        <p:nvPicPr>
          <p:cNvPr descr="preencoded.png" id="770" name="Google Shape;770;p33"/>
          <p:cNvPicPr preferRelativeResize="0"/>
          <p:nvPr/>
        </p:nvPicPr>
        <p:blipFill rotWithShape="1">
          <a:blip r:embed="rId9">
            <a:alphaModFix/>
          </a:blip>
          <a:srcRect b="0" l="0" r="0" t="0"/>
          <a:stretch/>
        </p:blipFill>
        <p:spPr>
          <a:xfrm>
            <a:off x="4490710" y="8809147"/>
            <a:ext cx="2762128" cy="714055"/>
          </a:xfrm>
          <a:prstGeom prst="rect">
            <a:avLst/>
          </a:prstGeom>
          <a:noFill/>
          <a:ln>
            <a:noFill/>
          </a:ln>
        </p:spPr>
      </p:pic>
      <p:pic>
        <p:nvPicPr>
          <p:cNvPr descr="preencoded.png" id="771" name="Google Shape;771;p33"/>
          <p:cNvPicPr preferRelativeResize="0"/>
          <p:nvPr/>
        </p:nvPicPr>
        <p:blipFill rotWithShape="1">
          <a:blip r:embed="rId7">
            <a:alphaModFix/>
          </a:blip>
          <a:srcRect b="0" l="0" r="0" t="0"/>
          <a:stretch/>
        </p:blipFill>
        <p:spPr>
          <a:xfrm>
            <a:off x="8679119" y="4833244"/>
            <a:ext cx="2538649" cy="682782"/>
          </a:xfrm>
          <a:prstGeom prst="rect">
            <a:avLst/>
          </a:prstGeom>
          <a:noFill/>
          <a:ln>
            <a:noFill/>
          </a:ln>
        </p:spPr>
      </p:pic>
      <p:pic>
        <p:nvPicPr>
          <p:cNvPr descr="preencoded.png" id="772" name="Google Shape;772;p33"/>
          <p:cNvPicPr preferRelativeResize="0"/>
          <p:nvPr/>
        </p:nvPicPr>
        <p:blipFill rotWithShape="1">
          <a:blip r:embed="rId10">
            <a:alphaModFix/>
          </a:blip>
          <a:srcRect b="0" l="0" r="0" t="0"/>
          <a:stretch/>
        </p:blipFill>
        <p:spPr>
          <a:xfrm>
            <a:off x="778794" y="9932853"/>
            <a:ext cx="4294480" cy="750357"/>
          </a:xfrm>
          <a:prstGeom prst="rect">
            <a:avLst/>
          </a:prstGeom>
          <a:noFill/>
          <a:ln>
            <a:noFill/>
          </a:ln>
        </p:spPr>
      </p:pic>
      <p:pic>
        <p:nvPicPr>
          <p:cNvPr descr="preencoded.png" id="773" name="Google Shape;773;p33"/>
          <p:cNvPicPr preferRelativeResize="0"/>
          <p:nvPr/>
        </p:nvPicPr>
        <p:blipFill rotWithShape="1">
          <a:blip r:embed="rId8">
            <a:alphaModFix/>
          </a:blip>
          <a:srcRect b="0" l="0" r="0" t="0"/>
          <a:stretch/>
        </p:blipFill>
        <p:spPr>
          <a:xfrm>
            <a:off x="8679119" y="5953658"/>
            <a:ext cx="2538649" cy="682782"/>
          </a:xfrm>
          <a:prstGeom prst="rect">
            <a:avLst/>
          </a:prstGeom>
          <a:noFill/>
          <a:ln>
            <a:noFill/>
          </a:ln>
        </p:spPr>
      </p:pic>
      <p:pic>
        <p:nvPicPr>
          <p:cNvPr descr="preencoded.png" id="774" name="Google Shape;774;p33"/>
          <p:cNvPicPr preferRelativeResize="0"/>
          <p:nvPr/>
        </p:nvPicPr>
        <p:blipFill rotWithShape="1">
          <a:blip r:embed="rId9">
            <a:alphaModFix/>
          </a:blip>
          <a:srcRect b="0" l="0" r="0" t="0"/>
          <a:stretch/>
        </p:blipFill>
        <p:spPr>
          <a:xfrm>
            <a:off x="7782733" y="7131863"/>
            <a:ext cx="2762128" cy="714055"/>
          </a:xfrm>
          <a:prstGeom prst="rect">
            <a:avLst/>
          </a:prstGeom>
          <a:noFill/>
          <a:ln>
            <a:noFill/>
          </a:ln>
        </p:spPr>
      </p:pic>
      <p:pic>
        <p:nvPicPr>
          <p:cNvPr descr="preencoded.png" id="775" name="Google Shape;775;p33"/>
          <p:cNvPicPr preferRelativeResize="0"/>
          <p:nvPr/>
        </p:nvPicPr>
        <p:blipFill rotWithShape="1">
          <a:blip r:embed="rId11">
            <a:alphaModFix/>
          </a:blip>
          <a:srcRect b="0" l="0" r="0" t="0"/>
          <a:stretch/>
        </p:blipFill>
        <p:spPr>
          <a:xfrm>
            <a:off x="778794" y="10778033"/>
            <a:ext cx="4294480" cy="937260"/>
          </a:xfrm>
          <a:prstGeom prst="rect">
            <a:avLst/>
          </a:prstGeom>
          <a:noFill/>
          <a:ln>
            <a:noFill/>
          </a:ln>
        </p:spPr>
      </p:pic>
      <p:pic>
        <p:nvPicPr>
          <p:cNvPr descr="preencoded.png" id="776" name="Google Shape;776;p33"/>
          <p:cNvPicPr preferRelativeResize="0"/>
          <p:nvPr/>
        </p:nvPicPr>
        <p:blipFill rotWithShape="1">
          <a:blip r:embed="rId9">
            <a:alphaModFix/>
          </a:blip>
          <a:srcRect b="0" l="0" r="0" t="0"/>
          <a:stretch/>
        </p:blipFill>
        <p:spPr>
          <a:xfrm>
            <a:off x="7782733" y="7970550"/>
            <a:ext cx="2762128" cy="714055"/>
          </a:xfrm>
          <a:prstGeom prst="rect">
            <a:avLst/>
          </a:prstGeom>
          <a:noFill/>
          <a:ln>
            <a:noFill/>
          </a:ln>
        </p:spPr>
      </p:pic>
      <p:pic>
        <p:nvPicPr>
          <p:cNvPr descr="preencoded.png" id="777" name="Google Shape;777;p33"/>
          <p:cNvPicPr preferRelativeResize="0"/>
          <p:nvPr/>
        </p:nvPicPr>
        <p:blipFill rotWithShape="1">
          <a:blip r:embed="rId10">
            <a:alphaModFix/>
          </a:blip>
          <a:srcRect b="0" l="0" r="0" t="0"/>
          <a:stretch/>
        </p:blipFill>
        <p:spPr>
          <a:xfrm>
            <a:off x="5168097" y="9932853"/>
            <a:ext cx="4294480" cy="750357"/>
          </a:xfrm>
          <a:prstGeom prst="rect">
            <a:avLst/>
          </a:prstGeom>
          <a:noFill/>
          <a:ln>
            <a:noFill/>
          </a:ln>
        </p:spPr>
      </p:pic>
      <p:pic>
        <p:nvPicPr>
          <p:cNvPr descr="preencoded.png" id="778" name="Google Shape;778;p33"/>
          <p:cNvPicPr preferRelativeResize="0"/>
          <p:nvPr/>
        </p:nvPicPr>
        <p:blipFill rotWithShape="1">
          <a:blip r:embed="rId6">
            <a:alphaModFix/>
          </a:blip>
          <a:srcRect b="0" l="0" r="0" t="0"/>
          <a:stretch/>
        </p:blipFill>
        <p:spPr>
          <a:xfrm>
            <a:off x="10654772" y="3712830"/>
            <a:ext cx="3197200" cy="682782"/>
          </a:xfrm>
          <a:prstGeom prst="rect">
            <a:avLst/>
          </a:prstGeom>
          <a:noFill/>
          <a:ln>
            <a:noFill/>
          </a:ln>
        </p:spPr>
      </p:pic>
      <p:pic>
        <p:nvPicPr>
          <p:cNvPr descr="preencoded.png" id="779" name="Google Shape;779;p33"/>
          <p:cNvPicPr preferRelativeResize="0"/>
          <p:nvPr/>
        </p:nvPicPr>
        <p:blipFill rotWithShape="1">
          <a:blip r:embed="rId11">
            <a:alphaModFix/>
          </a:blip>
          <a:srcRect b="0" l="0" r="0" t="0"/>
          <a:stretch/>
        </p:blipFill>
        <p:spPr>
          <a:xfrm>
            <a:off x="5168097" y="10778033"/>
            <a:ext cx="4294480" cy="937260"/>
          </a:xfrm>
          <a:prstGeom prst="rect">
            <a:avLst/>
          </a:prstGeom>
          <a:noFill/>
          <a:ln>
            <a:noFill/>
          </a:ln>
        </p:spPr>
      </p:pic>
      <p:pic>
        <p:nvPicPr>
          <p:cNvPr descr="preencoded.png" id="780" name="Google Shape;780;p33"/>
          <p:cNvPicPr preferRelativeResize="0"/>
          <p:nvPr/>
        </p:nvPicPr>
        <p:blipFill rotWithShape="1">
          <a:blip r:embed="rId7">
            <a:alphaModFix/>
          </a:blip>
          <a:srcRect b="0" l="0" r="0" t="0"/>
          <a:stretch/>
        </p:blipFill>
        <p:spPr>
          <a:xfrm>
            <a:off x="11312591" y="4833244"/>
            <a:ext cx="2538649" cy="682782"/>
          </a:xfrm>
          <a:prstGeom prst="rect">
            <a:avLst/>
          </a:prstGeom>
          <a:noFill/>
          <a:ln>
            <a:noFill/>
          </a:ln>
        </p:spPr>
      </p:pic>
      <p:pic>
        <p:nvPicPr>
          <p:cNvPr descr="preencoded.png" id="781" name="Google Shape;781;p33"/>
          <p:cNvPicPr preferRelativeResize="0"/>
          <p:nvPr/>
        </p:nvPicPr>
        <p:blipFill rotWithShape="1">
          <a:blip r:embed="rId8">
            <a:alphaModFix/>
          </a:blip>
          <a:srcRect b="0" l="0" r="0" t="0"/>
          <a:stretch/>
        </p:blipFill>
        <p:spPr>
          <a:xfrm>
            <a:off x="11312591" y="5953658"/>
            <a:ext cx="2538649" cy="682782"/>
          </a:xfrm>
          <a:prstGeom prst="rect">
            <a:avLst/>
          </a:prstGeom>
          <a:noFill/>
          <a:ln>
            <a:noFill/>
          </a:ln>
        </p:spPr>
      </p:pic>
      <p:pic>
        <p:nvPicPr>
          <p:cNvPr descr="preencoded.png" id="782" name="Google Shape;782;p33"/>
          <p:cNvPicPr preferRelativeResize="0"/>
          <p:nvPr/>
        </p:nvPicPr>
        <p:blipFill rotWithShape="1">
          <a:blip r:embed="rId9">
            <a:alphaModFix/>
          </a:blip>
          <a:srcRect b="0" l="0" r="0" t="0"/>
          <a:stretch/>
        </p:blipFill>
        <p:spPr>
          <a:xfrm>
            <a:off x="11074664" y="7131863"/>
            <a:ext cx="2762128" cy="714055"/>
          </a:xfrm>
          <a:prstGeom prst="rect">
            <a:avLst/>
          </a:prstGeom>
          <a:noFill/>
          <a:ln>
            <a:noFill/>
          </a:ln>
        </p:spPr>
      </p:pic>
      <p:pic>
        <p:nvPicPr>
          <p:cNvPr descr="preencoded.png" id="783" name="Google Shape;783;p33"/>
          <p:cNvPicPr preferRelativeResize="0"/>
          <p:nvPr/>
        </p:nvPicPr>
        <p:blipFill rotWithShape="1">
          <a:blip r:embed="rId9">
            <a:alphaModFix/>
          </a:blip>
          <a:srcRect b="0" l="0" r="0" t="0"/>
          <a:stretch/>
        </p:blipFill>
        <p:spPr>
          <a:xfrm>
            <a:off x="11074664" y="7970550"/>
            <a:ext cx="2762128" cy="714055"/>
          </a:xfrm>
          <a:prstGeom prst="rect">
            <a:avLst/>
          </a:prstGeom>
          <a:noFill/>
          <a:ln>
            <a:noFill/>
          </a:ln>
        </p:spPr>
      </p:pic>
      <p:pic>
        <p:nvPicPr>
          <p:cNvPr descr="preencoded.png" id="784" name="Google Shape;784;p33"/>
          <p:cNvPicPr preferRelativeResize="0"/>
          <p:nvPr/>
        </p:nvPicPr>
        <p:blipFill rotWithShape="1">
          <a:blip r:embed="rId10">
            <a:alphaModFix/>
          </a:blip>
          <a:srcRect b="0" l="0" r="0" t="0"/>
          <a:stretch/>
        </p:blipFill>
        <p:spPr>
          <a:xfrm>
            <a:off x="9557400" y="9932853"/>
            <a:ext cx="4294480" cy="750357"/>
          </a:xfrm>
          <a:prstGeom prst="rect">
            <a:avLst/>
          </a:prstGeom>
          <a:noFill/>
          <a:ln>
            <a:noFill/>
          </a:ln>
        </p:spPr>
      </p:pic>
      <p:pic>
        <p:nvPicPr>
          <p:cNvPr descr="preencoded.png" id="785" name="Google Shape;785;p33"/>
          <p:cNvPicPr preferRelativeResize="0"/>
          <p:nvPr/>
        </p:nvPicPr>
        <p:blipFill rotWithShape="1">
          <a:blip r:embed="rId11">
            <a:alphaModFix/>
          </a:blip>
          <a:srcRect b="0" l="0" r="0" t="0"/>
          <a:stretch/>
        </p:blipFill>
        <p:spPr>
          <a:xfrm>
            <a:off x="9557400" y="10778033"/>
            <a:ext cx="4294480" cy="937260"/>
          </a:xfrm>
          <a:prstGeom prst="rect">
            <a:avLst/>
          </a:prstGeom>
          <a:noFill/>
          <a:ln>
            <a:noFill/>
          </a:ln>
        </p:spPr>
      </p:pic>
      <p:pic>
        <p:nvPicPr>
          <p:cNvPr descr="preencoded.png" id="786" name="Google Shape;786;p33"/>
          <p:cNvPicPr preferRelativeResize="0"/>
          <p:nvPr/>
        </p:nvPicPr>
        <p:blipFill rotWithShape="1">
          <a:blip r:embed="rId12">
            <a:alphaModFix/>
          </a:blip>
          <a:srcRect b="0" l="0" r="0" t="0"/>
          <a:stretch/>
        </p:blipFill>
        <p:spPr>
          <a:xfrm>
            <a:off x="778794" y="7074073"/>
            <a:ext cx="310439" cy="310439"/>
          </a:xfrm>
          <a:prstGeom prst="rect">
            <a:avLst/>
          </a:prstGeom>
          <a:noFill/>
          <a:ln>
            <a:noFill/>
          </a:ln>
        </p:spPr>
      </p:pic>
      <p:pic>
        <p:nvPicPr>
          <p:cNvPr descr="preencoded.png" id="787" name="Google Shape;787;p33"/>
          <p:cNvPicPr preferRelativeResize="0"/>
          <p:nvPr/>
        </p:nvPicPr>
        <p:blipFill rotWithShape="1">
          <a:blip r:embed="rId12">
            <a:alphaModFix/>
          </a:blip>
          <a:srcRect b="0" l="0" r="0" t="0"/>
          <a:stretch/>
        </p:blipFill>
        <p:spPr>
          <a:xfrm>
            <a:off x="778794" y="7912760"/>
            <a:ext cx="310439" cy="310439"/>
          </a:xfrm>
          <a:prstGeom prst="rect">
            <a:avLst/>
          </a:prstGeom>
          <a:noFill/>
          <a:ln>
            <a:noFill/>
          </a:ln>
        </p:spPr>
      </p:pic>
      <p:pic>
        <p:nvPicPr>
          <p:cNvPr descr="preencoded.png" id="788" name="Google Shape;788;p33"/>
          <p:cNvPicPr preferRelativeResize="0"/>
          <p:nvPr/>
        </p:nvPicPr>
        <p:blipFill rotWithShape="1">
          <a:blip r:embed="rId12">
            <a:alphaModFix/>
          </a:blip>
          <a:srcRect b="0" l="0" r="0" t="0"/>
          <a:stretch/>
        </p:blipFill>
        <p:spPr>
          <a:xfrm>
            <a:off x="4070543" y="7074073"/>
            <a:ext cx="310439" cy="310439"/>
          </a:xfrm>
          <a:prstGeom prst="rect">
            <a:avLst/>
          </a:prstGeom>
          <a:noFill/>
          <a:ln>
            <a:noFill/>
          </a:ln>
        </p:spPr>
      </p:pic>
      <p:pic>
        <p:nvPicPr>
          <p:cNvPr descr="preencoded.png" id="789" name="Google Shape;789;p33"/>
          <p:cNvPicPr preferRelativeResize="0"/>
          <p:nvPr/>
        </p:nvPicPr>
        <p:blipFill rotWithShape="1">
          <a:blip r:embed="rId12">
            <a:alphaModFix/>
          </a:blip>
          <a:srcRect b="0" l="0" r="0" t="0"/>
          <a:stretch/>
        </p:blipFill>
        <p:spPr>
          <a:xfrm>
            <a:off x="778794" y="8751357"/>
            <a:ext cx="310439" cy="310439"/>
          </a:xfrm>
          <a:prstGeom prst="rect">
            <a:avLst/>
          </a:prstGeom>
          <a:noFill/>
          <a:ln>
            <a:noFill/>
          </a:ln>
        </p:spPr>
      </p:pic>
      <p:pic>
        <p:nvPicPr>
          <p:cNvPr descr="preencoded.png" id="790" name="Google Shape;790;p33"/>
          <p:cNvPicPr preferRelativeResize="0"/>
          <p:nvPr/>
        </p:nvPicPr>
        <p:blipFill rotWithShape="1">
          <a:blip r:embed="rId12">
            <a:alphaModFix/>
          </a:blip>
          <a:srcRect b="0" l="0" r="0" t="0"/>
          <a:stretch/>
        </p:blipFill>
        <p:spPr>
          <a:xfrm>
            <a:off x="4070543" y="7912760"/>
            <a:ext cx="310439" cy="310439"/>
          </a:xfrm>
          <a:prstGeom prst="rect">
            <a:avLst/>
          </a:prstGeom>
          <a:noFill/>
          <a:ln>
            <a:noFill/>
          </a:ln>
        </p:spPr>
      </p:pic>
      <p:pic>
        <p:nvPicPr>
          <p:cNvPr descr="preencoded.png" id="791" name="Google Shape;791;p33"/>
          <p:cNvPicPr preferRelativeResize="0"/>
          <p:nvPr/>
        </p:nvPicPr>
        <p:blipFill rotWithShape="1">
          <a:blip r:embed="rId12">
            <a:alphaModFix/>
          </a:blip>
          <a:srcRect b="0" l="0" r="0" t="0"/>
          <a:stretch/>
        </p:blipFill>
        <p:spPr>
          <a:xfrm>
            <a:off x="4070543" y="8751357"/>
            <a:ext cx="310439" cy="310439"/>
          </a:xfrm>
          <a:prstGeom prst="rect">
            <a:avLst/>
          </a:prstGeom>
          <a:noFill/>
          <a:ln>
            <a:noFill/>
          </a:ln>
        </p:spPr>
      </p:pic>
      <p:pic>
        <p:nvPicPr>
          <p:cNvPr descr="preencoded.png" id="792" name="Google Shape;792;p33"/>
          <p:cNvPicPr preferRelativeResize="0"/>
          <p:nvPr/>
        </p:nvPicPr>
        <p:blipFill rotWithShape="1">
          <a:blip r:embed="rId12">
            <a:alphaModFix/>
          </a:blip>
          <a:srcRect b="0" l="0" r="0" t="0"/>
          <a:stretch/>
        </p:blipFill>
        <p:spPr>
          <a:xfrm>
            <a:off x="7362566" y="7074073"/>
            <a:ext cx="310439" cy="310439"/>
          </a:xfrm>
          <a:prstGeom prst="rect">
            <a:avLst/>
          </a:prstGeom>
          <a:noFill/>
          <a:ln>
            <a:noFill/>
          </a:ln>
        </p:spPr>
      </p:pic>
      <p:pic>
        <p:nvPicPr>
          <p:cNvPr descr="preencoded.png" id="793" name="Google Shape;793;p33"/>
          <p:cNvPicPr preferRelativeResize="0"/>
          <p:nvPr/>
        </p:nvPicPr>
        <p:blipFill rotWithShape="1">
          <a:blip r:embed="rId12">
            <a:alphaModFix/>
          </a:blip>
          <a:srcRect b="0" l="0" r="0" t="0"/>
          <a:stretch/>
        </p:blipFill>
        <p:spPr>
          <a:xfrm>
            <a:off x="7362566" y="7912760"/>
            <a:ext cx="310439" cy="310439"/>
          </a:xfrm>
          <a:prstGeom prst="rect">
            <a:avLst/>
          </a:prstGeom>
          <a:noFill/>
          <a:ln>
            <a:noFill/>
          </a:ln>
        </p:spPr>
      </p:pic>
      <p:pic>
        <p:nvPicPr>
          <p:cNvPr descr="preencoded.png" id="794" name="Google Shape;794;p33"/>
          <p:cNvPicPr preferRelativeResize="0"/>
          <p:nvPr/>
        </p:nvPicPr>
        <p:blipFill rotWithShape="1">
          <a:blip r:embed="rId12">
            <a:alphaModFix/>
          </a:blip>
          <a:srcRect b="0" l="0" r="0" t="0"/>
          <a:stretch/>
        </p:blipFill>
        <p:spPr>
          <a:xfrm>
            <a:off x="10654497" y="7074073"/>
            <a:ext cx="310439" cy="310439"/>
          </a:xfrm>
          <a:prstGeom prst="rect">
            <a:avLst/>
          </a:prstGeom>
          <a:noFill/>
          <a:ln>
            <a:noFill/>
          </a:ln>
        </p:spPr>
      </p:pic>
      <p:pic>
        <p:nvPicPr>
          <p:cNvPr descr="preencoded.png" id="795" name="Google Shape;795;p33"/>
          <p:cNvPicPr preferRelativeResize="0"/>
          <p:nvPr/>
        </p:nvPicPr>
        <p:blipFill rotWithShape="1">
          <a:blip r:embed="rId12">
            <a:alphaModFix/>
          </a:blip>
          <a:srcRect b="0" l="0" r="0" t="0"/>
          <a:stretch/>
        </p:blipFill>
        <p:spPr>
          <a:xfrm>
            <a:off x="10654497" y="7912760"/>
            <a:ext cx="310439" cy="310439"/>
          </a:xfrm>
          <a:prstGeom prst="rect">
            <a:avLst/>
          </a:prstGeom>
          <a:noFill/>
          <a:ln>
            <a:noFill/>
          </a:ln>
        </p:spPr>
      </p:pic>
      <p:sp>
        <p:nvSpPr>
          <p:cNvPr id="796" name="Google Shape;796;p33"/>
          <p:cNvSpPr/>
          <p:nvPr/>
        </p:nvSpPr>
        <p:spPr>
          <a:xfrm>
            <a:off x="793699" y="2948574"/>
            <a:ext cx="13043093" cy="311810"/>
          </a:xfrm>
          <a:prstGeom prst="rect">
            <a:avLst/>
          </a:prstGeom>
          <a:noFill/>
          <a:ln>
            <a:noFill/>
          </a:ln>
        </p:spPr>
        <p:txBody>
          <a:bodyPr anchorCtr="0" anchor="ctr" bIns="0" lIns="0" spcFirstLastPara="1" rIns="0" wrap="square" tIns="0">
            <a:noAutofit/>
          </a:bodyPr>
          <a:lstStyle/>
          <a:p>
            <a:pPr indent="0" lvl="0" marL="0" marR="0" rtl="0" algn="l">
              <a:lnSpc>
                <a:spcPct val="124987"/>
              </a:lnSpc>
              <a:spcBef>
                <a:spcPts val="0"/>
              </a:spcBef>
              <a:spcAft>
                <a:spcPts val="0"/>
              </a:spcAft>
              <a:buClr>
                <a:srgbClr val="2F3550"/>
              </a:buClr>
              <a:buSzPts val="1965"/>
              <a:buFont typeface="Arial"/>
              <a:buNone/>
            </a:pPr>
            <a:r>
              <a:rPr b="0" i="0" lang="en-US" sz="1965" u="none" cap="none" strike="noStrike">
                <a:solidFill>
                  <a:srgbClr val="2F3550"/>
                </a:solidFill>
                <a:latin typeface="Arial"/>
                <a:ea typeface="Arial"/>
                <a:cs typeface="Arial"/>
                <a:sym typeface="Arial"/>
              </a:rPr>
              <a:t>Future Recommendations</a:t>
            </a:r>
            <a:endParaRPr b="0" i="0" sz="1965" u="none" cap="none" strike="noStrike"/>
          </a:p>
        </p:txBody>
      </p:sp>
      <p:sp>
        <p:nvSpPr>
          <p:cNvPr id="797" name="Google Shape;797;p33"/>
          <p:cNvSpPr/>
          <p:nvPr/>
        </p:nvSpPr>
        <p:spPr>
          <a:xfrm>
            <a:off x="793699" y="3400654"/>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Short-Term (Next Sprint):</a:t>
            </a:r>
            <a:endParaRPr b="0" i="0" sz="982" u="none" cap="none" strike="noStrike"/>
          </a:p>
        </p:txBody>
      </p:sp>
      <p:sp>
        <p:nvSpPr>
          <p:cNvPr id="798" name="Google Shape;798;p33"/>
          <p:cNvSpPr/>
          <p:nvPr/>
        </p:nvSpPr>
        <p:spPr>
          <a:xfrm>
            <a:off x="933328" y="3867363"/>
            <a:ext cx="288822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Fix authentication token persistence issue (DEF-002) to improve user experience.</a:t>
            </a:r>
            <a:endParaRPr b="0" i="0" sz="982" u="none" cap="none" strike="noStrike"/>
          </a:p>
        </p:txBody>
      </p:sp>
      <p:sp>
        <p:nvSpPr>
          <p:cNvPr id="799" name="Google Shape;799;p33"/>
          <p:cNvSpPr/>
          <p:nvPr/>
        </p:nvSpPr>
        <p:spPr>
          <a:xfrm>
            <a:off x="793699" y="4520976"/>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Medium-Term (Q1 2025):</a:t>
            </a:r>
            <a:endParaRPr b="0" i="0" sz="982" u="none" cap="none" strike="noStrike"/>
          </a:p>
        </p:txBody>
      </p:sp>
      <p:sp>
        <p:nvSpPr>
          <p:cNvPr id="800" name="Google Shape;800;p33"/>
          <p:cNvSpPr/>
          <p:nvPr/>
        </p:nvSpPr>
        <p:spPr>
          <a:xfrm>
            <a:off x="933328" y="4987778"/>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Implement case-insensitive search functionality (DEF-007).</a:t>
            </a:r>
            <a:endParaRPr b="0" i="0" sz="982" u="none" cap="none" strike="noStrike"/>
          </a:p>
        </p:txBody>
      </p:sp>
      <p:sp>
        <p:nvSpPr>
          <p:cNvPr id="801" name="Google Shape;801;p33"/>
          <p:cNvSpPr/>
          <p:nvPr/>
        </p:nvSpPr>
        <p:spPr>
          <a:xfrm>
            <a:off x="793699" y="5641391"/>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Long-Term (2025-2026):</a:t>
            </a:r>
            <a:endParaRPr b="0" i="0" sz="982" u="none" cap="none" strike="noStrike"/>
          </a:p>
        </p:txBody>
      </p:sp>
      <p:sp>
        <p:nvSpPr>
          <p:cNvPr id="802" name="Google Shape;802;p33"/>
          <p:cNvSpPr/>
          <p:nvPr/>
        </p:nvSpPr>
        <p:spPr>
          <a:xfrm>
            <a:off x="4225260" y="3867363"/>
            <a:ext cx="288822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Implement caching strategy for API optimization and load reduction.</a:t>
            </a:r>
            <a:endParaRPr b="0" i="0" sz="982" u="none" cap="none" strike="noStrike"/>
          </a:p>
        </p:txBody>
      </p:sp>
      <p:sp>
        <p:nvSpPr>
          <p:cNvPr id="803" name="Google Shape;803;p33"/>
          <p:cNvSpPr/>
          <p:nvPr/>
        </p:nvSpPr>
        <p:spPr>
          <a:xfrm>
            <a:off x="3566800" y="4987778"/>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Add advanced data export capabilities (CSV, Excel, PDF).</a:t>
            </a:r>
            <a:endParaRPr b="0" i="0" sz="982" u="none" cap="none" strike="noStrike"/>
          </a:p>
        </p:txBody>
      </p:sp>
      <p:sp>
        <p:nvSpPr>
          <p:cNvPr id="804" name="Google Shape;804;p33"/>
          <p:cNvSpPr/>
          <p:nvPr/>
        </p:nvSpPr>
        <p:spPr>
          <a:xfrm>
            <a:off x="933328" y="6108192"/>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Implement mobile offline mode with local caching.</a:t>
            </a:r>
            <a:endParaRPr b="0" i="0" sz="982" u="none" cap="none" strike="noStrike"/>
          </a:p>
        </p:txBody>
      </p:sp>
      <p:sp>
        <p:nvSpPr>
          <p:cNvPr id="805" name="Google Shape;805;p33"/>
          <p:cNvSpPr/>
          <p:nvPr/>
        </p:nvSpPr>
        <p:spPr>
          <a:xfrm>
            <a:off x="793699" y="6761805"/>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Testing Summary and Final Certification: Comprehensive Testing Execution:</a:t>
            </a:r>
            <a:endParaRPr b="0" i="0" sz="982" u="none" cap="none" strike="noStrike"/>
          </a:p>
        </p:txBody>
      </p:sp>
      <p:sp>
        <p:nvSpPr>
          <p:cNvPr id="806" name="Google Shape;806;p33"/>
          <p:cNvSpPr/>
          <p:nvPr/>
        </p:nvSpPr>
        <p:spPr>
          <a:xfrm>
            <a:off x="3566800" y="6108192"/>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Develop farmer community features and knowledge sharing platform.</a:t>
            </a:r>
            <a:endParaRPr b="0" i="0" sz="982" u="none" cap="none" strike="noStrike"/>
          </a:p>
        </p:txBody>
      </p:sp>
      <p:sp>
        <p:nvSpPr>
          <p:cNvPr id="807" name="Google Shape;807;p33"/>
          <p:cNvSpPr/>
          <p:nvPr/>
        </p:nvSpPr>
        <p:spPr>
          <a:xfrm>
            <a:off x="879744" y="7087606"/>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1</a:t>
            </a:r>
            <a:endParaRPr b="0" i="0" sz="1473" u="none" cap="none" strike="noStrike"/>
          </a:p>
        </p:txBody>
      </p:sp>
      <p:sp>
        <p:nvSpPr>
          <p:cNvPr id="808" name="Google Shape;808;p33"/>
          <p:cNvSpPr/>
          <p:nvPr/>
        </p:nvSpPr>
        <p:spPr>
          <a:xfrm>
            <a:off x="1198961" y="7131863"/>
            <a:ext cx="276185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46 Test Cases Executed</a:t>
            </a:r>
            <a:endParaRPr b="0" i="0" sz="1228" u="none" cap="none" strike="noStrike"/>
          </a:p>
        </p:txBody>
      </p:sp>
      <p:sp>
        <p:nvSpPr>
          <p:cNvPr id="809" name="Google Shape;809;p33"/>
          <p:cNvSpPr/>
          <p:nvPr/>
        </p:nvSpPr>
        <p:spPr>
          <a:xfrm>
            <a:off x="1198961" y="7386340"/>
            <a:ext cx="276185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25 manual tests, 10 API endpoint validations, 11 automation scripts.</a:t>
            </a:r>
            <a:endParaRPr b="0" i="0" sz="982" u="none" cap="none" strike="noStrike"/>
          </a:p>
        </p:txBody>
      </p:sp>
      <p:sp>
        <p:nvSpPr>
          <p:cNvPr id="810" name="Google Shape;810;p33"/>
          <p:cNvSpPr/>
          <p:nvPr/>
        </p:nvSpPr>
        <p:spPr>
          <a:xfrm>
            <a:off x="6200181" y="4987778"/>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Implement role-based access control (RBAC) for multi-user support.</a:t>
            </a:r>
            <a:endParaRPr b="0" i="0" sz="982" u="none" cap="none" strike="noStrike"/>
          </a:p>
        </p:txBody>
      </p:sp>
      <p:sp>
        <p:nvSpPr>
          <p:cNvPr id="811" name="Google Shape;811;p33"/>
          <p:cNvSpPr/>
          <p:nvPr/>
        </p:nvSpPr>
        <p:spPr>
          <a:xfrm>
            <a:off x="879744" y="7926202"/>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5</a:t>
            </a:r>
            <a:endParaRPr b="0" i="0" sz="1473" u="none" cap="none" strike="noStrike"/>
          </a:p>
        </p:txBody>
      </p:sp>
      <p:sp>
        <p:nvSpPr>
          <p:cNvPr id="812" name="Google Shape;812;p33"/>
          <p:cNvSpPr/>
          <p:nvPr/>
        </p:nvSpPr>
        <p:spPr>
          <a:xfrm>
            <a:off x="1198961" y="7970550"/>
            <a:ext cx="276185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Performance Validation</a:t>
            </a:r>
            <a:endParaRPr b="0" i="0" sz="1228" u="none" cap="none" strike="noStrike"/>
          </a:p>
        </p:txBody>
      </p:sp>
      <p:sp>
        <p:nvSpPr>
          <p:cNvPr id="813" name="Google Shape;813;p33"/>
          <p:cNvSpPr/>
          <p:nvPr/>
        </p:nvSpPr>
        <p:spPr>
          <a:xfrm>
            <a:off x="4171493" y="7087606"/>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2</a:t>
            </a:r>
            <a:endParaRPr b="0" i="0" sz="1473" u="none" cap="none" strike="noStrike"/>
          </a:p>
        </p:txBody>
      </p:sp>
      <p:sp>
        <p:nvSpPr>
          <p:cNvPr id="814" name="Google Shape;814;p33"/>
          <p:cNvSpPr/>
          <p:nvPr/>
        </p:nvSpPr>
        <p:spPr>
          <a:xfrm>
            <a:off x="1198961" y="8225028"/>
            <a:ext cx="276185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Average response time 247ms (22% better than 500ms target), 99.9% system uptime.</a:t>
            </a:r>
            <a:endParaRPr b="0" i="0" sz="982" u="none" cap="none" strike="noStrike"/>
          </a:p>
        </p:txBody>
      </p:sp>
      <p:sp>
        <p:nvSpPr>
          <p:cNvPr id="815" name="Google Shape;815;p33"/>
          <p:cNvSpPr/>
          <p:nvPr/>
        </p:nvSpPr>
        <p:spPr>
          <a:xfrm>
            <a:off x="4490710" y="7131863"/>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100% Pass Rate</a:t>
            </a:r>
            <a:endParaRPr b="0" i="0" sz="1228" u="none" cap="none" strike="noStrike"/>
          </a:p>
        </p:txBody>
      </p:sp>
      <p:sp>
        <p:nvSpPr>
          <p:cNvPr id="816" name="Google Shape;816;p33"/>
          <p:cNvSpPr/>
          <p:nvPr/>
        </p:nvSpPr>
        <p:spPr>
          <a:xfrm>
            <a:off x="7517282" y="3867363"/>
            <a:ext cx="288822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Add unit tests for critical backend functions to increase code coverage from 87% to 95%.</a:t>
            </a:r>
            <a:endParaRPr b="0" i="0" sz="982" u="none" cap="none" strike="noStrike"/>
          </a:p>
        </p:txBody>
      </p:sp>
      <p:sp>
        <p:nvSpPr>
          <p:cNvPr id="817" name="Google Shape;817;p33"/>
          <p:cNvSpPr/>
          <p:nvPr/>
        </p:nvSpPr>
        <p:spPr>
          <a:xfrm>
            <a:off x="4490710" y="7386340"/>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All test cases passed without critical failures or blockers.</a:t>
            </a:r>
            <a:endParaRPr b="0" i="0" sz="982" u="none" cap="none" strike="noStrike"/>
          </a:p>
        </p:txBody>
      </p:sp>
      <p:sp>
        <p:nvSpPr>
          <p:cNvPr id="818" name="Google Shape;818;p33"/>
          <p:cNvSpPr/>
          <p:nvPr/>
        </p:nvSpPr>
        <p:spPr>
          <a:xfrm>
            <a:off x="6200181" y="6108192"/>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Integrate with government agricultural databases.</a:t>
            </a:r>
            <a:endParaRPr b="0" i="0" sz="982" u="none" cap="none" strike="noStrike"/>
          </a:p>
        </p:txBody>
      </p:sp>
      <p:sp>
        <p:nvSpPr>
          <p:cNvPr id="819" name="Google Shape;819;p33"/>
          <p:cNvSpPr/>
          <p:nvPr/>
        </p:nvSpPr>
        <p:spPr>
          <a:xfrm>
            <a:off x="879744" y="8764890"/>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9</a:t>
            </a:r>
            <a:endParaRPr b="0" i="0" sz="1473" u="none" cap="none" strike="noStrike"/>
          </a:p>
        </p:txBody>
      </p:sp>
      <p:sp>
        <p:nvSpPr>
          <p:cNvPr id="820" name="Google Shape;820;p33"/>
          <p:cNvSpPr/>
          <p:nvPr/>
        </p:nvSpPr>
        <p:spPr>
          <a:xfrm>
            <a:off x="1198961" y="8809147"/>
            <a:ext cx="276185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AI/ML Testing</a:t>
            </a:r>
            <a:endParaRPr b="0" i="0" sz="1228" u="none" cap="none" strike="noStrike"/>
          </a:p>
        </p:txBody>
      </p:sp>
      <p:sp>
        <p:nvSpPr>
          <p:cNvPr id="821" name="Google Shape;821;p33"/>
          <p:cNvSpPr/>
          <p:nvPr/>
        </p:nvSpPr>
        <p:spPr>
          <a:xfrm>
            <a:off x="4171493" y="7926202"/>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6</a:t>
            </a:r>
            <a:endParaRPr b="0" i="0" sz="1473" u="none" cap="none" strike="noStrike"/>
          </a:p>
        </p:txBody>
      </p:sp>
      <p:sp>
        <p:nvSpPr>
          <p:cNvPr id="822" name="Google Shape;822;p33"/>
          <p:cNvSpPr/>
          <p:nvPr/>
        </p:nvSpPr>
        <p:spPr>
          <a:xfrm>
            <a:off x="1198961" y="9063624"/>
            <a:ext cx="276185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CNN model accuracy 96.7% across 38 disease categories, Gemini API context validation.</a:t>
            </a:r>
            <a:endParaRPr b="0" i="0" sz="982" u="none" cap="none" strike="noStrike"/>
          </a:p>
        </p:txBody>
      </p:sp>
      <p:sp>
        <p:nvSpPr>
          <p:cNvPr id="823" name="Google Shape;823;p33"/>
          <p:cNvSpPr/>
          <p:nvPr/>
        </p:nvSpPr>
        <p:spPr>
          <a:xfrm>
            <a:off x="4490710" y="7970550"/>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Security Testing</a:t>
            </a:r>
            <a:endParaRPr b="0" i="0" sz="1228" u="none" cap="none" strike="noStrike"/>
          </a:p>
        </p:txBody>
      </p:sp>
      <p:sp>
        <p:nvSpPr>
          <p:cNvPr id="824" name="Google Shape;824;p33"/>
          <p:cNvSpPr/>
          <p:nvPr/>
        </p:nvSpPr>
        <p:spPr>
          <a:xfrm>
            <a:off x="4490710" y="8225028"/>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Input validation, injection prevention, XSS protection, authentication verification.</a:t>
            </a:r>
            <a:endParaRPr b="0" i="0" sz="982" u="none" cap="none" strike="noStrike"/>
          </a:p>
        </p:txBody>
      </p:sp>
      <p:sp>
        <p:nvSpPr>
          <p:cNvPr id="825" name="Google Shape;825;p33"/>
          <p:cNvSpPr/>
          <p:nvPr/>
        </p:nvSpPr>
        <p:spPr>
          <a:xfrm>
            <a:off x="793699" y="9620585"/>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Quality Metrics Achieved:</a:t>
            </a:r>
            <a:endParaRPr b="0" i="0" sz="982" u="none" cap="none" strike="noStrike"/>
          </a:p>
        </p:txBody>
      </p:sp>
      <p:sp>
        <p:nvSpPr>
          <p:cNvPr id="826" name="Google Shape;826;p33"/>
          <p:cNvSpPr/>
          <p:nvPr/>
        </p:nvSpPr>
        <p:spPr>
          <a:xfrm>
            <a:off x="4117452" y="8764890"/>
            <a:ext cx="216987"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10</a:t>
            </a:r>
            <a:endParaRPr b="0" i="0" sz="1473" u="none" cap="none" strike="noStrike"/>
          </a:p>
        </p:txBody>
      </p:sp>
      <p:sp>
        <p:nvSpPr>
          <p:cNvPr id="827" name="Google Shape;827;p33"/>
          <p:cNvSpPr/>
          <p:nvPr/>
        </p:nvSpPr>
        <p:spPr>
          <a:xfrm>
            <a:off x="4490710" y="8809147"/>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Load Testing</a:t>
            </a:r>
            <a:endParaRPr b="0" i="0" sz="1228" u="none" cap="none" strike="noStrike"/>
          </a:p>
        </p:txBody>
      </p:sp>
      <p:sp>
        <p:nvSpPr>
          <p:cNvPr id="828" name="Google Shape;828;p33"/>
          <p:cNvSpPr/>
          <p:nvPr/>
        </p:nvSpPr>
        <p:spPr>
          <a:xfrm>
            <a:off x="4490710" y="9063624"/>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Concurrent request handling, database optimization, caching effectiveness.</a:t>
            </a:r>
            <a:endParaRPr b="0" i="0" sz="982" u="none" cap="none" strike="noStrike"/>
          </a:p>
        </p:txBody>
      </p:sp>
      <p:sp>
        <p:nvSpPr>
          <p:cNvPr id="829" name="Google Shape;829;p33"/>
          <p:cNvSpPr/>
          <p:nvPr/>
        </p:nvSpPr>
        <p:spPr>
          <a:xfrm>
            <a:off x="933328" y="1008738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Defect Removal Efficiency (DRE)</a:t>
            </a:r>
            <a:endParaRPr b="0" i="0" sz="1228" u="none" cap="none" strike="noStrike"/>
          </a:p>
        </p:txBody>
      </p:sp>
      <p:sp>
        <p:nvSpPr>
          <p:cNvPr id="830" name="Google Shape;830;p33"/>
          <p:cNvSpPr/>
          <p:nvPr/>
        </p:nvSpPr>
        <p:spPr>
          <a:xfrm>
            <a:off x="8833653" y="4987778"/>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Conduct security penetration testing with an external firm.</a:t>
            </a:r>
            <a:endParaRPr b="0" i="0" sz="982" u="none" cap="none" strike="noStrike"/>
          </a:p>
        </p:txBody>
      </p:sp>
      <p:sp>
        <p:nvSpPr>
          <p:cNvPr id="831" name="Google Shape;831;p33"/>
          <p:cNvSpPr/>
          <p:nvPr/>
        </p:nvSpPr>
        <p:spPr>
          <a:xfrm>
            <a:off x="7463424" y="7087606"/>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3</a:t>
            </a:r>
            <a:endParaRPr b="0" i="0" sz="1473" u="none" cap="none" strike="noStrike"/>
          </a:p>
        </p:txBody>
      </p:sp>
      <p:sp>
        <p:nvSpPr>
          <p:cNvPr id="832" name="Google Shape;832;p33"/>
          <p:cNvSpPr/>
          <p:nvPr/>
        </p:nvSpPr>
        <p:spPr>
          <a:xfrm>
            <a:off x="933328" y="10341773"/>
            <a:ext cx="3985504"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89.3% - Excellent defect capture during testing phase.</a:t>
            </a:r>
            <a:endParaRPr b="0" i="0" sz="982" u="none" cap="none" strike="noStrike"/>
          </a:p>
        </p:txBody>
      </p:sp>
      <p:sp>
        <p:nvSpPr>
          <p:cNvPr id="833" name="Google Shape;833;p33"/>
          <p:cNvSpPr/>
          <p:nvPr/>
        </p:nvSpPr>
        <p:spPr>
          <a:xfrm>
            <a:off x="7782733" y="7131863"/>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Coverage Achievement</a:t>
            </a:r>
            <a:endParaRPr b="0" i="0" sz="1228" u="none" cap="none" strike="noStrike"/>
          </a:p>
        </p:txBody>
      </p:sp>
      <p:sp>
        <p:nvSpPr>
          <p:cNvPr id="834" name="Google Shape;834;p33"/>
          <p:cNvSpPr/>
          <p:nvPr/>
        </p:nvSpPr>
        <p:spPr>
          <a:xfrm>
            <a:off x="7782733" y="7386340"/>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95% overall test coverage, 87% code coverage, 100% API endpoint coverage.</a:t>
            </a:r>
            <a:endParaRPr b="0" i="0" sz="982" u="none" cap="none" strike="noStrike"/>
          </a:p>
        </p:txBody>
      </p:sp>
      <p:sp>
        <p:nvSpPr>
          <p:cNvPr id="835" name="Google Shape;835;p33"/>
          <p:cNvSpPr/>
          <p:nvPr/>
        </p:nvSpPr>
        <p:spPr>
          <a:xfrm>
            <a:off x="8833653" y="6108192"/>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Implement real-time SMS/WhatsApp bot extensions.</a:t>
            </a:r>
            <a:endParaRPr b="0" i="0" sz="982" u="none" cap="none" strike="noStrike"/>
          </a:p>
        </p:txBody>
      </p:sp>
      <p:sp>
        <p:nvSpPr>
          <p:cNvPr id="836" name="Google Shape;836;p33"/>
          <p:cNvSpPr/>
          <p:nvPr/>
        </p:nvSpPr>
        <p:spPr>
          <a:xfrm>
            <a:off x="7463424" y="7926202"/>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7</a:t>
            </a:r>
            <a:endParaRPr b="0" i="0" sz="1473" u="none" cap="none" strike="noStrike"/>
          </a:p>
        </p:txBody>
      </p:sp>
      <p:sp>
        <p:nvSpPr>
          <p:cNvPr id="837" name="Google Shape;837;p33"/>
          <p:cNvSpPr/>
          <p:nvPr/>
        </p:nvSpPr>
        <p:spPr>
          <a:xfrm>
            <a:off x="933328" y="1093256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First Time Pass Rate (FTPR)</a:t>
            </a:r>
            <a:endParaRPr b="0" i="0" sz="1228" u="none" cap="none" strike="noStrike"/>
          </a:p>
        </p:txBody>
      </p:sp>
      <p:sp>
        <p:nvSpPr>
          <p:cNvPr id="838" name="Google Shape;838;p33"/>
          <p:cNvSpPr/>
          <p:nvPr/>
        </p:nvSpPr>
        <p:spPr>
          <a:xfrm>
            <a:off x="7782733" y="7970550"/>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Cross-Platform Testing</a:t>
            </a:r>
            <a:endParaRPr b="0" i="0" sz="1228" u="none" cap="none" strike="noStrike"/>
          </a:p>
        </p:txBody>
      </p:sp>
      <p:sp>
        <p:nvSpPr>
          <p:cNvPr id="839" name="Google Shape;839;p33"/>
          <p:cNvSpPr/>
          <p:nvPr/>
        </p:nvSpPr>
        <p:spPr>
          <a:xfrm>
            <a:off x="933328" y="11186952"/>
            <a:ext cx="3985504"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89.3% - 41 of 46 tests passed without rework.</a:t>
            </a:r>
            <a:endParaRPr b="0" i="0" sz="982" u="none" cap="none" strike="noStrike"/>
          </a:p>
        </p:txBody>
      </p:sp>
      <p:sp>
        <p:nvSpPr>
          <p:cNvPr id="840" name="Google Shape;840;p33"/>
          <p:cNvSpPr/>
          <p:nvPr/>
        </p:nvSpPr>
        <p:spPr>
          <a:xfrm>
            <a:off x="7782733" y="8225028"/>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Mobile responsiveness, browser compatibility, offline functionality validation.</a:t>
            </a:r>
            <a:endParaRPr b="0" i="0" sz="982" u="none" cap="none" strike="noStrike"/>
          </a:p>
        </p:txBody>
      </p:sp>
      <p:sp>
        <p:nvSpPr>
          <p:cNvPr id="841" name="Google Shape;841;p33"/>
          <p:cNvSpPr/>
          <p:nvPr/>
        </p:nvSpPr>
        <p:spPr>
          <a:xfrm>
            <a:off x="5322631" y="1008738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Test Effectiveness (TE)</a:t>
            </a:r>
            <a:endParaRPr b="0" i="0" sz="1228" u="none" cap="none" strike="noStrike"/>
          </a:p>
        </p:txBody>
      </p:sp>
      <p:sp>
        <p:nvSpPr>
          <p:cNvPr id="842" name="Google Shape;842;p33"/>
          <p:cNvSpPr/>
          <p:nvPr/>
        </p:nvSpPr>
        <p:spPr>
          <a:xfrm>
            <a:off x="10809305" y="3867363"/>
            <a:ext cx="288822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Conduct load testing under sustained production-like traffic conditions.</a:t>
            </a:r>
            <a:endParaRPr b="0" i="0" sz="982" u="none" cap="none" strike="noStrike"/>
          </a:p>
        </p:txBody>
      </p:sp>
      <p:sp>
        <p:nvSpPr>
          <p:cNvPr id="843" name="Google Shape;843;p33"/>
          <p:cNvSpPr/>
          <p:nvPr/>
        </p:nvSpPr>
        <p:spPr>
          <a:xfrm>
            <a:off x="5322631" y="10341773"/>
            <a:ext cx="3985504"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100% - All planned tests executed as specified.</a:t>
            </a:r>
            <a:endParaRPr b="0" i="0" sz="982" u="none" cap="none" strike="noStrike"/>
          </a:p>
        </p:txBody>
      </p:sp>
      <p:sp>
        <p:nvSpPr>
          <p:cNvPr id="844" name="Google Shape;844;p33"/>
          <p:cNvSpPr/>
          <p:nvPr/>
        </p:nvSpPr>
        <p:spPr>
          <a:xfrm>
            <a:off x="793699" y="11840657"/>
            <a:ext cx="13043093" cy="74761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System Production Readiness: The AI Crop Disease Detection System is PRODUCTION-READY and approved for immediate deployment. The system has achieved a 94.5% Quality Score through rigorous testing with a 100% test pass rate, exceeding performance targets by 22%, and demonstrating 99.9% reliability during testing. This system will empower farmers with AI-driven crop disease diagnosis, real-time environmental monitoring, and expert guidance in local languages, directly addressing critical agricultural challenges in crop loss prevention and yield optimization. The comprehensive testing documented in this report validates that the system is secure, performant, and ready to deliver measurable agricultural impact.</a:t>
            </a:r>
            <a:endParaRPr b="0" i="0" sz="982" u="none" cap="none" strike="noStrike"/>
          </a:p>
        </p:txBody>
      </p:sp>
      <p:sp>
        <p:nvSpPr>
          <p:cNvPr id="845" name="Google Shape;845;p33"/>
          <p:cNvSpPr/>
          <p:nvPr/>
        </p:nvSpPr>
        <p:spPr>
          <a:xfrm>
            <a:off x="5322631" y="1093256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Defect Density</a:t>
            </a:r>
            <a:endParaRPr b="0" i="0" sz="1228" u="none" cap="none" strike="noStrike"/>
          </a:p>
        </p:txBody>
      </p:sp>
      <p:sp>
        <p:nvSpPr>
          <p:cNvPr id="846" name="Google Shape;846;p33"/>
          <p:cNvSpPr/>
          <p:nvPr/>
        </p:nvSpPr>
        <p:spPr>
          <a:xfrm>
            <a:off x="5322631" y="11186952"/>
            <a:ext cx="3985504"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1.2 defects per module - Within acceptable industry standards.</a:t>
            </a:r>
            <a:endParaRPr b="0" i="0" sz="982" u="none" cap="none" strike="noStrike"/>
          </a:p>
        </p:txBody>
      </p:sp>
      <p:sp>
        <p:nvSpPr>
          <p:cNvPr id="847" name="Google Shape;847;p33"/>
          <p:cNvSpPr/>
          <p:nvPr/>
        </p:nvSpPr>
        <p:spPr>
          <a:xfrm>
            <a:off x="11467125" y="4987778"/>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Expand disease detection model to 50+ crop diseases (from current 38).</a:t>
            </a:r>
            <a:endParaRPr b="0" i="0" sz="982" u="none" cap="none" strike="noStrike"/>
          </a:p>
        </p:txBody>
      </p:sp>
      <p:sp>
        <p:nvSpPr>
          <p:cNvPr id="848" name="Google Shape;848;p33"/>
          <p:cNvSpPr/>
          <p:nvPr/>
        </p:nvSpPr>
        <p:spPr>
          <a:xfrm>
            <a:off x="793699" y="12728448"/>
            <a:ext cx="13043093"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Signed by QA Team Leaders - January 23, 2025</a:t>
            </a:r>
            <a:endParaRPr b="0" i="0" sz="982" u="none" cap="none" strike="noStrike"/>
          </a:p>
        </p:txBody>
      </p:sp>
      <p:sp>
        <p:nvSpPr>
          <p:cNvPr id="849" name="Google Shape;849;p33"/>
          <p:cNvSpPr/>
          <p:nvPr/>
        </p:nvSpPr>
        <p:spPr>
          <a:xfrm>
            <a:off x="10755447" y="7087606"/>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4</a:t>
            </a:r>
            <a:endParaRPr b="0" i="0" sz="1473" u="none" cap="none" strike="noStrike"/>
          </a:p>
        </p:txBody>
      </p:sp>
      <p:sp>
        <p:nvSpPr>
          <p:cNvPr id="850" name="Google Shape;850;p33"/>
          <p:cNvSpPr/>
          <p:nvPr/>
        </p:nvSpPr>
        <p:spPr>
          <a:xfrm>
            <a:off x="11467125" y="6108192"/>
            <a:ext cx="2229673"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Build predictive analytics for crop yield estimation.</a:t>
            </a:r>
            <a:endParaRPr b="0" i="0" sz="982" u="none" cap="none" strike="noStrike"/>
          </a:p>
        </p:txBody>
      </p:sp>
      <p:sp>
        <p:nvSpPr>
          <p:cNvPr id="851" name="Google Shape;851;p33"/>
          <p:cNvSpPr/>
          <p:nvPr/>
        </p:nvSpPr>
        <p:spPr>
          <a:xfrm>
            <a:off x="11074664" y="7131863"/>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Defect Management</a:t>
            </a:r>
            <a:endParaRPr b="0" i="0" sz="1228" u="none" cap="none" strike="noStrike"/>
          </a:p>
        </p:txBody>
      </p:sp>
      <p:sp>
        <p:nvSpPr>
          <p:cNvPr id="852" name="Google Shape;852;p33"/>
          <p:cNvSpPr/>
          <p:nvPr/>
        </p:nvSpPr>
        <p:spPr>
          <a:xfrm>
            <a:off x="11074664" y="7386340"/>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8 defects identified, 62.5% fixed, 37.5% deferred non-blocking enhancements.</a:t>
            </a:r>
            <a:endParaRPr b="0" i="0" sz="982" u="none" cap="none" strike="noStrike"/>
          </a:p>
        </p:txBody>
      </p:sp>
      <p:sp>
        <p:nvSpPr>
          <p:cNvPr id="853" name="Google Shape;853;p33"/>
          <p:cNvSpPr/>
          <p:nvPr/>
        </p:nvSpPr>
        <p:spPr>
          <a:xfrm>
            <a:off x="10755447" y="7926202"/>
            <a:ext cx="108631" cy="283373"/>
          </a:xfrm>
          <a:prstGeom prst="rect">
            <a:avLst/>
          </a:prstGeom>
          <a:noFill/>
          <a:ln>
            <a:noFill/>
          </a:ln>
        </p:spPr>
        <p:txBody>
          <a:bodyPr anchorCtr="0" anchor="ctr" bIns="0" lIns="0" spcFirstLastPara="1" rIns="0" wrap="square" tIns="0">
            <a:noAutofit/>
          </a:bodyPr>
          <a:lstStyle/>
          <a:p>
            <a:pPr indent="0" lvl="0" marL="0" marR="0" rtl="0" algn="l">
              <a:lnSpc>
                <a:spcPct val="120027"/>
              </a:lnSpc>
              <a:spcBef>
                <a:spcPts val="0"/>
              </a:spcBef>
              <a:spcAft>
                <a:spcPts val="0"/>
              </a:spcAft>
              <a:buClr>
                <a:srgbClr val="000000"/>
              </a:buClr>
              <a:buSzPts val="1473"/>
              <a:buFont typeface="Arial"/>
              <a:buNone/>
            </a:pPr>
            <a:r>
              <a:rPr b="0" i="0" lang="en-US" sz="1473" u="none" cap="none" strike="noStrike">
                <a:solidFill>
                  <a:srgbClr val="000000"/>
                </a:solidFill>
                <a:latin typeface="Arial"/>
                <a:ea typeface="Arial"/>
                <a:cs typeface="Arial"/>
                <a:sym typeface="Arial"/>
              </a:rPr>
              <a:t>8</a:t>
            </a:r>
            <a:endParaRPr b="0" i="0" sz="1473" u="none" cap="none" strike="noStrike"/>
          </a:p>
        </p:txBody>
      </p:sp>
      <p:sp>
        <p:nvSpPr>
          <p:cNvPr id="854" name="Google Shape;854;p33"/>
          <p:cNvSpPr/>
          <p:nvPr/>
        </p:nvSpPr>
        <p:spPr>
          <a:xfrm>
            <a:off x="11074664" y="7970550"/>
            <a:ext cx="2762128"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IoT Integration Testing</a:t>
            </a:r>
            <a:endParaRPr b="0" i="0" sz="1228" u="none" cap="none" strike="noStrike"/>
          </a:p>
        </p:txBody>
      </p:sp>
      <p:sp>
        <p:nvSpPr>
          <p:cNvPr id="855" name="Google Shape;855;p33"/>
          <p:cNvSpPr/>
          <p:nvPr/>
        </p:nvSpPr>
        <p:spPr>
          <a:xfrm>
            <a:off x="11074664" y="8225028"/>
            <a:ext cx="2762128"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Firebase real-time sync, sensor data accuracy, ESP32-CAM functionality.</a:t>
            </a:r>
            <a:endParaRPr b="0" i="0" sz="982" u="none" cap="none" strike="noStrike"/>
          </a:p>
        </p:txBody>
      </p:sp>
      <p:sp>
        <p:nvSpPr>
          <p:cNvPr id="856" name="Google Shape;856;p33"/>
          <p:cNvSpPr/>
          <p:nvPr/>
        </p:nvSpPr>
        <p:spPr>
          <a:xfrm>
            <a:off x="9711934" y="1008738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Quality Score (QS)</a:t>
            </a:r>
            <a:endParaRPr b="0" i="0" sz="1228" u="none" cap="none" strike="noStrike"/>
          </a:p>
        </p:txBody>
      </p:sp>
      <p:sp>
        <p:nvSpPr>
          <p:cNvPr id="857" name="Google Shape;857;p33"/>
          <p:cNvSpPr/>
          <p:nvPr/>
        </p:nvSpPr>
        <p:spPr>
          <a:xfrm>
            <a:off x="9711934" y="10341773"/>
            <a:ext cx="3985504" cy="186903"/>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94.5% - Calculated from coverage, pass rate, and DRE metrics.</a:t>
            </a:r>
            <a:endParaRPr b="0" i="0" sz="982" u="none" cap="none" strike="noStrike"/>
          </a:p>
        </p:txBody>
      </p:sp>
      <p:sp>
        <p:nvSpPr>
          <p:cNvPr id="858" name="Google Shape;858;p33"/>
          <p:cNvSpPr/>
          <p:nvPr/>
        </p:nvSpPr>
        <p:spPr>
          <a:xfrm>
            <a:off x="9711934" y="10932566"/>
            <a:ext cx="3985504" cy="19485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3B3A59"/>
              </a:buClr>
              <a:buSzPts val="1228"/>
              <a:buFont typeface="Arial"/>
              <a:buNone/>
            </a:pPr>
            <a:r>
              <a:rPr b="0" i="0" lang="en-US" sz="1228" u="none" cap="none" strike="noStrike">
                <a:solidFill>
                  <a:srgbClr val="3B3A59"/>
                </a:solidFill>
                <a:latin typeface="Arial"/>
                <a:ea typeface="Arial"/>
                <a:cs typeface="Arial"/>
                <a:sym typeface="Arial"/>
              </a:rPr>
              <a:t>Test Execution Efficiency</a:t>
            </a:r>
            <a:endParaRPr b="0" i="0" sz="1228" u="none" cap="none" strike="noStrike"/>
          </a:p>
        </p:txBody>
      </p:sp>
      <p:sp>
        <p:nvSpPr>
          <p:cNvPr id="859" name="Google Shape;859;p33"/>
          <p:cNvSpPr/>
          <p:nvPr/>
        </p:nvSpPr>
        <p:spPr>
          <a:xfrm>
            <a:off x="9711934" y="11186952"/>
            <a:ext cx="3985504" cy="373807"/>
          </a:xfrm>
          <a:prstGeom prst="rect">
            <a:avLst/>
          </a:prstGeom>
          <a:noFill/>
          <a:ln>
            <a:noFill/>
          </a:ln>
        </p:spPr>
        <p:txBody>
          <a:bodyPr anchorCtr="0" anchor="ctr" bIns="0" lIns="0" spcFirstLastPara="1" rIns="0" wrap="square" tIns="0">
            <a:noAutofit/>
          </a:bodyPr>
          <a:lstStyle/>
          <a:p>
            <a:pPr indent="0" lvl="0" marL="0" marR="0" rtl="0" algn="l">
              <a:lnSpc>
                <a:spcPct val="160081"/>
              </a:lnSpc>
              <a:spcBef>
                <a:spcPts val="0"/>
              </a:spcBef>
              <a:spcAft>
                <a:spcPts val="0"/>
              </a:spcAft>
              <a:buClr>
                <a:srgbClr val="3B3A59"/>
              </a:buClr>
              <a:buSzPts val="982"/>
              <a:buFont typeface="Arial"/>
              <a:buNone/>
            </a:pPr>
            <a:r>
              <a:rPr b="0" i="0" lang="en-US" sz="982" u="none" cap="none" strike="noStrike">
                <a:solidFill>
                  <a:srgbClr val="3B3A59"/>
                </a:solidFill>
                <a:latin typeface="Arial"/>
                <a:ea typeface="Arial"/>
                <a:cs typeface="Arial"/>
                <a:sym typeface="Arial"/>
              </a:rPr>
              <a:t>Manual tests averaged 18 minutes, Automation averaged 12.5 seconds per test.</a:t>
            </a:r>
            <a:endParaRPr b="0" i="0" sz="982"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preencoded.png" id="865" name="Google Shape;865;p34"/>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866" name="Google Shape;866;p34"/>
          <p:cNvPicPr preferRelativeResize="0"/>
          <p:nvPr/>
        </p:nvPicPr>
        <p:blipFill rotWithShape="1">
          <a:blip r:embed="rId4">
            <a:alphaModFix/>
          </a:blip>
          <a:srcRect b="0" l="0" r="0" t="0"/>
          <a:stretch/>
        </p:blipFill>
        <p:spPr>
          <a:xfrm>
            <a:off x="0" y="0"/>
            <a:ext cx="14630400" cy="8232435"/>
          </a:xfrm>
          <a:prstGeom prst="rect">
            <a:avLst/>
          </a:prstGeom>
          <a:noFill/>
          <a:ln>
            <a:noFill/>
          </a:ln>
        </p:spPr>
      </p:pic>
      <p:sp>
        <p:nvSpPr>
          <p:cNvPr id="867" name="Google Shape;867;p34"/>
          <p:cNvSpPr/>
          <p:nvPr/>
        </p:nvSpPr>
        <p:spPr>
          <a:xfrm>
            <a:off x="793699" y="3499683"/>
            <a:ext cx="13043093" cy="978042"/>
          </a:xfrm>
          <a:prstGeom prst="rect">
            <a:avLst/>
          </a:prstGeom>
          <a:noFill/>
          <a:ln>
            <a:noFill/>
          </a:ln>
        </p:spPr>
        <p:txBody>
          <a:bodyPr anchorCtr="0" anchor="ctr" bIns="0" lIns="0" spcFirstLastPara="1" rIns="0" wrap="square" tIns="0">
            <a:noAutofit/>
          </a:bodyPr>
          <a:lstStyle/>
          <a:p>
            <a:pPr indent="0" lvl="0" marL="0" marR="0" rtl="0" algn="ct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Thank You</a:t>
            </a:r>
            <a:endParaRPr b="0" i="0" sz="6162"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4"/>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99" name="Google Shape;99;p4"/>
          <p:cNvPicPr preferRelativeResize="0"/>
          <p:nvPr/>
        </p:nvPicPr>
        <p:blipFill rotWithShape="1">
          <a:blip r:embed="rId4">
            <a:alphaModFix/>
          </a:blip>
          <a:srcRect b="0" l="0" r="0" t="0"/>
          <a:stretch/>
        </p:blipFill>
        <p:spPr>
          <a:xfrm>
            <a:off x="9407347" y="0"/>
            <a:ext cx="5222870" cy="8232435"/>
          </a:xfrm>
          <a:prstGeom prst="rect">
            <a:avLst/>
          </a:prstGeom>
          <a:noFill/>
          <a:ln>
            <a:noFill/>
          </a:ln>
        </p:spPr>
      </p:pic>
      <p:sp>
        <p:nvSpPr>
          <p:cNvPr id="100" name="Google Shape;100;p4"/>
          <p:cNvSpPr/>
          <p:nvPr/>
        </p:nvSpPr>
        <p:spPr>
          <a:xfrm>
            <a:off x="793699" y="2217511"/>
            <a:ext cx="8068666" cy="56701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572"/>
              <a:buFont typeface="Arial"/>
              <a:buNone/>
            </a:pPr>
            <a:r>
              <a:rPr b="0" i="0" lang="en-US" sz="3572" u="none" cap="none" strike="noStrike">
                <a:solidFill>
                  <a:srgbClr val="2F3550"/>
                </a:solidFill>
                <a:latin typeface="Arial"/>
                <a:ea typeface="Arial"/>
                <a:cs typeface="Arial"/>
                <a:sym typeface="Arial"/>
              </a:rPr>
              <a:t>Project Overview</a:t>
            </a:r>
            <a:endParaRPr b="0" i="0" sz="3572" u="none" cap="none" strike="noStrike"/>
          </a:p>
        </p:txBody>
      </p:sp>
      <p:sp>
        <p:nvSpPr>
          <p:cNvPr id="101" name="Google Shape;101;p4"/>
          <p:cNvSpPr/>
          <p:nvPr/>
        </p:nvSpPr>
        <p:spPr>
          <a:xfrm>
            <a:off x="793699" y="3039648"/>
            <a:ext cx="8068666" cy="2719974"/>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This report documents comprehensive Software Testing and Quality Assurance (STQA) of an AI Crop Disease Detection System integrating Flutter mobile app, ESP32 IoT sensors, and Flask backend API. The project achieved 99.9% reliability through 46 test cases (25 manual, 10 API, 11 automation) with a 100% pass rate. The system identifies 38 crop diseases with 96.7% accuracy using CNN, provides real-time environmental monitoring, and offers AI-powered chatbot assistance via Google Gemini API in English and Urdu.</a:t>
            </a:r>
            <a:endParaRPr b="0" i="0" sz="1786"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preencoded.png" id="107" name="Google Shape;107;p5"/>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108" name="Google Shape;108;p5"/>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109" name="Google Shape;109;p5"/>
          <p:cNvPicPr preferRelativeResize="0"/>
          <p:nvPr/>
        </p:nvPicPr>
        <p:blipFill rotWithShape="1">
          <a:blip r:embed="rId5">
            <a:alphaModFix/>
          </a:blip>
          <a:srcRect b="0" l="0" r="0" t="0"/>
          <a:stretch/>
        </p:blipFill>
        <p:spPr>
          <a:xfrm>
            <a:off x="778794" y="4018148"/>
            <a:ext cx="6477701" cy="1386139"/>
          </a:xfrm>
          <a:prstGeom prst="rect">
            <a:avLst/>
          </a:prstGeom>
          <a:noFill/>
          <a:ln>
            <a:noFill/>
          </a:ln>
        </p:spPr>
      </p:pic>
      <p:pic>
        <p:nvPicPr>
          <p:cNvPr descr="preencoded.png" id="110" name="Google Shape;110;p5"/>
          <p:cNvPicPr preferRelativeResize="0"/>
          <p:nvPr/>
        </p:nvPicPr>
        <p:blipFill rotWithShape="1">
          <a:blip r:embed="rId6">
            <a:alphaModFix/>
          </a:blip>
          <a:srcRect b="0" l="0" r="0" t="0"/>
          <a:stretch/>
        </p:blipFill>
        <p:spPr>
          <a:xfrm>
            <a:off x="778794" y="5521604"/>
            <a:ext cx="6477701" cy="1164946"/>
          </a:xfrm>
          <a:prstGeom prst="rect">
            <a:avLst/>
          </a:prstGeom>
          <a:noFill/>
          <a:ln>
            <a:noFill/>
          </a:ln>
        </p:spPr>
      </p:pic>
      <p:pic>
        <p:nvPicPr>
          <p:cNvPr descr="preencoded.png" id="111" name="Google Shape;111;p5"/>
          <p:cNvPicPr preferRelativeResize="0"/>
          <p:nvPr/>
        </p:nvPicPr>
        <p:blipFill rotWithShape="1">
          <a:blip r:embed="rId5">
            <a:alphaModFix/>
          </a:blip>
          <a:srcRect b="0" l="0" r="0" t="0"/>
          <a:stretch/>
        </p:blipFill>
        <p:spPr>
          <a:xfrm>
            <a:off x="7373996" y="4018148"/>
            <a:ext cx="6477701" cy="1386139"/>
          </a:xfrm>
          <a:prstGeom prst="rect">
            <a:avLst/>
          </a:prstGeom>
          <a:noFill/>
          <a:ln>
            <a:noFill/>
          </a:ln>
        </p:spPr>
      </p:pic>
      <p:pic>
        <p:nvPicPr>
          <p:cNvPr descr="preencoded.png" id="112" name="Google Shape;112;p5"/>
          <p:cNvPicPr preferRelativeResize="0"/>
          <p:nvPr/>
        </p:nvPicPr>
        <p:blipFill rotWithShape="1">
          <a:blip r:embed="rId6">
            <a:alphaModFix/>
          </a:blip>
          <a:srcRect b="0" l="0" r="0" t="0"/>
          <a:stretch/>
        </p:blipFill>
        <p:spPr>
          <a:xfrm>
            <a:off x="7373996" y="5521604"/>
            <a:ext cx="6477701" cy="1164946"/>
          </a:xfrm>
          <a:prstGeom prst="rect">
            <a:avLst/>
          </a:prstGeom>
          <a:noFill/>
          <a:ln>
            <a:noFill/>
          </a:ln>
        </p:spPr>
      </p:pic>
      <p:pic>
        <p:nvPicPr>
          <p:cNvPr descr="preencoded.png" id="113" name="Google Shape;113;p5"/>
          <p:cNvPicPr preferRelativeResize="0"/>
          <p:nvPr/>
        </p:nvPicPr>
        <p:blipFill rotWithShape="1">
          <a:blip r:embed="rId7">
            <a:alphaModFix/>
          </a:blip>
          <a:srcRect b="0" l="0" r="0" t="0"/>
          <a:stretch/>
        </p:blipFill>
        <p:spPr>
          <a:xfrm>
            <a:off x="955914" y="4784781"/>
            <a:ext cx="6123554" cy="442295"/>
          </a:xfrm>
          <a:prstGeom prst="rect">
            <a:avLst/>
          </a:prstGeom>
          <a:noFill/>
          <a:ln>
            <a:noFill/>
          </a:ln>
        </p:spPr>
      </p:pic>
      <p:pic>
        <p:nvPicPr>
          <p:cNvPr descr="preencoded.png" id="114" name="Google Shape;114;p5"/>
          <p:cNvPicPr preferRelativeResize="0"/>
          <p:nvPr/>
        </p:nvPicPr>
        <p:blipFill rotWithShape="1">
          <a:blip r:embed="rId8">
            <a:alphaModFix/>
          </a:blip>
          <a:srcRect b="0" l="0" r="0" t="0"/>
          <a:stretch/>
        </p:blipFill>
        <p:spPr>
          <a:xfrm>
            <a:off x="955914" y="6288329"/>
            <a:ext cx="6123554" cy="221193"/>
          </a:xfrm>
          <a:prstGeom prst="rect">
            <a:avLst/>
          </a:prstGeom>
          <a:noFill/>
          <a:ln>
            <a:noFill/>
          </a:ln>
        </p:spPr>
      </p:pic>
      <p:pic>
        <p:nvPicPr>
          <p:cNvPr descr="preencoded.png" id="115" name="Google Shape;115;p5"/>
          <p:cNvPicPr preferRelativeResize="0"/>
          <p:nvPr/>
        </p:nvPicPr>
        <p:blipFill rotWithShape="1">
          <a:blip r:embed="rId7">
            <a:alphaModFix/>
          </a:blip>
          <a:srcRect b="0" l="0" r="0" t="0"/>
          <a:stretch/>
        </p:blipFill>
        <p:spPr>
          <a:xfrm>
            <a:off x="7551115" y="4784781"/>
            <a:ext cx="6123554" cy="442295"/>
          </a:xfrm>
          <a:prstGeom prst="rect">
            <a:avLst/>
          </a:prstGeom>
          <a:noFill/>
          <a:ln>
            <a:noFill/>
          </a:ln>
        </p:spPr>
      </p:pic>
      <p:pic>
        <p:nvPicPr>
          <p:cNvPr descr="preencoded.png" id="116" name="Google Shape;116;p5"/>
          <p:cNvPicPr preferRelativeResize="0"/>
          <p:nvPr/>
        </p:nvPicPr>
        <p:blipFill rotWithShape="1">
          <a:blip r:embed="rId8">
            <a:alphaModFix/>
          </a:blip>
          <a:srcRect b="0" l="0" r="0" t="0"/>
          <a:stretch/>
        </p:blipFill>
        <p:spPr>
          <a:xfrm>
            <a:off x="7551115" y="6288329"/>
            <a:ext cx="6123554" cy="221193"/>
          </a:xfrm>
          <a:prstGeom prst="rect">
            <a:avLst/>
          </a:prstGeom>
          <a:noFill/>
          <a:ln>
            <a:noFill/>
          </a:ln>
        </p:spPr>
      </p:pic>
      <p:pic>
        <p:nvPicPr>
          <p:cNvPr descr="preencoded.png" id="117" name="Google Shape;117;p5"/>
          <p:cNvPicPr preferRelativeResize="0"/>
          <p:nvPr/>
        </p:nvPicPr>
        <p:blipFill rotWithShape="1">
          <a:blip r:embed="rId9">
            <a:alphaModFix/>
          </a:blip>
          <a:srcRect b="0" l="0" r="0" t="0"/>
          <a:stretch/>
        </p:blipFill>
        <p:spPr>
          <a:xfrm>
            <a:off x="941009" y="4180362"/>
            <a:ext cx="472196" cy="472196"/>
          </a:xfrm>
          <a:prstGeom prst="rect">
            <a:avLst/>
          </a:prstGeom>
          <a:noFill/>
          <a:ln>
            <a:noFill/>
          </a:ln>
        </p:spPr>
      </p:pic>
      <p:pic>
        <p:nvPicPr>
          <p:cNvPr descr="preencoded.png" id="118" name="Google Shape;118;p5"/>
          <p:cNvPicPr preferRelativeResize="0"/>
          <p:nvPr/>
        </p:nvPicPr>
        <p:blipFill rotWithShape="1">
          <a:blip r:embed="rId9">
            <a:alphaModFix/>
          </a:blip>
          <a:srcRect b="0" l="0" r="0" t="0"/>
          <a:stretch/>
        </p:blipFill>
        <p:spPr>
          <a:xfrm>
            <a:off x="941009" y="5683819"/>
            <a:ext cx="472196" cy="472196"/>
          </a:xfrm>
          <a:prstGeom prst="rect">
            <a:avLst/>
          </a:prstGeom>
          <a:noFill/>
          <a:ln>
            <a:noFill/>
          </a:ln>
        </p:spPr>
      </p:pic>
      <p:pic>
        <p:nvPicPr>
          <p:cNvPr descr="preencoded.png" id="119" name="Google Shape;119;p5"/>
          <p:cNvPicPr preferRelativeResize="0"/>
          <p:nvPr/>
        </p:nvPicPr>
        <p:blipFill rotWithShape="1">
          <a:blip r:embed="rId9">
            <a:alphaModFix/>
          </a:blip>
          <a:srcRect b="0" l="0" r="0" t="0"/>
          <a:stretch/>
        </p:blipFill>
        <p:spPr>
          <a:xfrm>
            <a:off x="7536119" y="4180362"/>
            <a:ext cx="472196" cy="472196"/>
          </a:xfrm>
          <a:prstGeom prst="rect">
            <a:avLst/>
          </a:prstGeom>
          <a:noFill/>
          <a:ln>
            <a:noFill/>
          </a:ln>
        </p:spPr>
      </p:pic>
      <p:pic>
        <p:nvPicPr>
          <p:cNvPr descr="preencoded.png" id="120" name="Google Shape;120;p5"/>
          <p:cNvPicPr preferRelativeResize="0"/>
          <p:nvPr/>
        </p:nvPicPr>
        <p:blipFill rotWithShape="1">
          <a:blip r:embed="rId9">
            <a:alphaModFix/>
          </a:blip>
          <a:srcRect b="0" l="0" r="0" t="0"/>
          <a:stretch/>
        </p:blipFill>
        <p:spPr>
          <a:xfrm>
            <a:off x="7536119" y="5683819"/>
            <a:ext cx="472196" cy="472196"/>
          </a:xfrm>
          <a:prstGeom prst="rect">
            <a:avLst/>
          </a:prstGeom>
          <a:noFill/>
          <a:ln>
            <a:noFill/>
          </a:ln>
        </p:spPr>
      </p:pic>
      <p:sp>
        <p:nvSpPr>
          <p:cNvPr id="121" name="Google Shape;121;p5"/>
          <p:cNvSpPr/>
          <p:nvPr/>
        </p:nvSpPr>
        <p:spPr>
          <a:xfrm>
            <a:off x="793699" y="3112160"/>
            <a:ext cx="13043093" cy="368503"/>
          </a:xfrm>
          <a:prstGeom prst="rect">
            <a:avLst/>
          </a:prstGeom>
          <a:noFill/>
          <a:ln>
            <a:noFill/>
          </a:ln>
        </p:spPr>
        <p:txBody>
          <a:bodyPr anchorCtr="0" anchor="ctr" bIns="0" lIns="0" spcFirstLastPara="1" rIns="0" wrap="square" tIns="0">
            <a:noAutofit/>
          </a:bodyPr>
          <a:lstStyle/>
          <a:p>
            <a:pPr indent="0" lvl="0" marL="0" marR="0" rtl="0" algn="l">
              <a:lnSpc>
                <a:spcPct val="124978"/>
              </a:lnSpc>
              <a:spcBef>
                <a:spcPts val="0"/>
              </a:spcBef>
              <a:spcAft>
                <a:spcPts val="0"/>
              </a:spcAft>
              <a:buClr>
                <a:srgbClr val="2F3550"/>
              </a:buClr>
              <a:buSzPts val="2322"/>
              <a:buFont typeface="Arial"/>
              <a:buNone/>
            </a:pPr>
            <a:r>
              <a:rPr b="0" i="0" lang="en-US" sz="2322" u="none" cap="none" strike="noStrike">
                <a:solidFill>
                  <a:srgbClr val="2F3550"/>
                </a:solidFill>
                <a:latin typeface="Arial"/>
                <a:ea typeface="Arial"/>
                <a:cs typeface="Arial"/>
                <a:sym typeface="Arial"/>
              </a:rPr>
              <a:t>Problem Statement</a:t>
            </a:r>
            <a:endParaRPr b="0" i="0" sz="2322" u="none" cap="none" strike="noStrike"/>
          </a:p>
        </p:txBody>
      </p:sp>
      <p:sp>
        <p:nvSpPr>
          <p:cNvPr id="122" name="Google Shape;122;p5"/>
          <p:cNvSpPr/>
          <p:nvPr/>
        </p:nvSpPr>
        <p:spPr>
          <a:xfrm>
            <a:off x="793699" y="3646261"/>
            <a:ext cx="13043093" cy="221193"/>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Agricultural productivity faces critical challenges:</a:t>
            </a:r>
            <a:endParaRPr b="0" i="0" sz="1161" u="none" cap="none" strike="noStrike"/>
          </a:p>
        </p:txBody>
      </p:sp>
      <p:sp>
        <p:nvSpPr>
          <p:cNvPr id="123" name="Google Shape;123;p5"/>
          <p:cNvSpPr/>
          <p:nvPr/>
        </p:nvSpPr>
        <p:spPr>
          <a:xfrm>
            <a:off x="1119317" y="4274729"/>
            <a:ext cx="115397" cy="283373"/>
          </a:xfrm>
          <a:prstGeom prst="rect">
            <a:avLst/>
          </a:prstGeom>
          <a:noFill/>
          <a:ln>
            <a:noFill/>
          </a:ln>
        </p:spPr>
        <p:txBody>
          <a:bodyPr anchorCtr="0" anchor="ctr" bIns="0" lIns="0" spcFirstLastPara="1" rIns="0" wrap="square" tIns="0">
            <a:noAutofit/>
          </a:bodyPr>
          <a:lstStyle/>
          <a:p>
            <a:pPr indent="0" lvl="0" marL="0" marR="0" rtl="0" algn="l">
              <a:lnSpc>
                <a:spcPct val="120038"/>
              </a:lnSpc>
              <a:spcBef>
                <a:spcPts val="0"/>
              </a:spcBef>
              <a:spcAft>
                <a:spcPts val="0"/>
              </a:spcAft>
              <a:buClr>
                <a:srgbClr val="000000"/>
              </a:buClr>
              <a:buSzPts val="1567"/>
              <a:buFont typeface="Arial"/>
              <a:buNone/>
            </a:pPr>
            <a:r>
              <a:rPr b="0" i="0" lang="en-US" sz="1567" u="none" cap="none" strike="noStrike">
                <a:solidFill>
                  <a:srgbClr val="000000"/>
                </a:solidFill>
                <a:latin typeface="Arial"/>
                <a:ea typeface="Arial"/>
                <a:cs typeface="Arial"/>
                <a:sym typeface="Arial"/>
              </a:rPr>
              <a:t>1</a:t>
            </a:r>
            <a:endParaRPr b="0" i="0" sz="1567" u="none" cap="none" strike="noStrike"/>
          </a:p>
        </p:txBody>
      </p:sp>
      <p:sp>
        <p:nvSpPr>
          <p:cNvPr id="124" name="Google Shape;124;p5"/>
          <p:cNvSpPr/>
          <p:nvPr/>
        </p:nvSpPr>
        <p:spPr>
          <a:xfrm>
            <a:off x="955914" y="4784781"/>
            <a:ext cx="6123554" cy="442295"/>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Farmers rely on error-prone visual inspection causing delayed disease detection and incorrect diagnoses.</a:t>
            </a:r>
            <a:endParaRPr b="0" i="0" sz="1161" u="none" cap="none" strike="noStrike"/>
          </a:p>
        </p:txBody>
      </p:sp>
      <p:sp>
        <p:nvSpPr>
          <p:cNvPr id="125" name="Google Shape;125;p5"/>
          <p:cNvSpPr/>
          <p:nvPr/>
        </p:nvSpPr>
        <p:spPr>
          <a:xfrm>
            <a:off x="1119317" y="5778185"/>
            <a:ext cx="115397" cy="283373"/>
          </a:xfrm>
          <a:prstGeom prst="rect">
            <a:avLst/>
          </a:prstGeom>
          <a:noFill/>
          <a:ln>
            <a:noFill/>
          </a:ln>
        </p:spPr>
        <p:txBody>
          <a:bodyPr anchorCtr="0" anchor="ctr" bIns="0" lIns="0" spcFirstLastPara="1" rIns="0" wrap="square" tIns="0">
            <a:noAutofit/>
          </a:bodyPr>
          <a:lstStyle/>
          <a:p>
            <a:pPr indent="0" lvl="0" marL="0" marR="0" rtl="0" algn="l">
              <a:lnSpc>
                <a:spcPct val="120038"/>
              </a:lnSpc>
              <a:spcBef>
                <a:spcPts val="0"/>
              </a:spcBef>
              <a:spcAft>
                <a:spcPts val="0"/>
              </a:spcAft>
              <a:buClr>
                <a:srgbClr val="000000"/>
              </a:buClr>
              <a:buSzPts val="1567"/>
              <a:buFont typeface="Arial"/>
              <a:buNone/>
            </a:pPr>
            <a:r>
              <a:rPr b="0" i="0" lang="en-US" sz="1567" u="none" cap="none" strike="noStrike">
                <a:solidFill>
                  <a:srgbClr val="000000"/>
                </a:solidFill>
                <a:latin typeface="Arial"/>
                <a:ea typeface="Arial"/>
                <a:cs typeface="Arial"/>
                <a:sym typeface="Arial"/>
              </a:rPr>
              <a:t>3</a:t>
            </a:r>
            <a:endParaRPr b="0" i="0" sz="1567" u="none" cap="none" strike="noStrike"/>
          </a:p>
        </p:txBody>
      </p:sp>
      <p:sp>
        <p:nvSpPr>
          <p:cNvPr id="126" name="Google Shape;126;p5"/>
          <p:cNvSpPr/>
          <p:nvPr/>
        </p:nvSpPr>
        <p:spPr>
          <a:xfrm>
            <a:off x="955914" y="6288329"/>
            <a:ext cx="6123554" cy="221193"/>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Limited access to expert agricultural guidance, especially in rural areas.</a:t>
            </a:r>
            <a:endParaRPr b="0" i="0" sz="1161" u="none" cap="none" strike="noStrike"/>
          </a:p>
        </p:txBody>
      </p:sp>
      <p:sp>
        <p:nvSpPr>
          <p:cNvPr id="127" name="Google Shape;127;p5"/>
          <p:cNvSpPr/>
          <p:nvPr/>
        </p:nvSpPr>
        <p:spPr>
          <a:xfrm>
            <a:off x="793699" y="6837335"/>
            <a:ext cx="13043093" cy="442295"/>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Traditional methods result in 30-40% yield losses annually. This system addresses these challenges through AI-powered disease detection, IoT sensor integration, and multilingual expert guidance.</a:t>
            </a:r>
            <a:endParaRPr b="0" i="0" sz="1161" u="none" cap="none" strike="noStrike"/>
          </a:p>
        </p:txBody>
      </p:sp>
      <p:sp>
        <p:nvSpPr>
          <p:cNvPr id="128" name="Google Shape;128;p5"/>
          <p:cNvSpPr/>
          <p:nvPr/>
        </p:nvSpPr>
        <p:spPr>
          <a:xfrm>
            <a:off x="7714427" y="4274729"/>
            <a:ext cx="115397" cy="283373"/>
          </a:xfrm>
          <a:prstGeom prst="rect">
            <a:avLst/>
          </a:prstGeom>
          <a:noFill/>
          <a:ln>
            <a:noFill/>
          </a:ln>
        </p:spPr>
        <p:txBody>
          <a:bodyPr anchorCtr="0" anchor="ctr" bIns="0" lIns="0" spcFirstLastPara="1" rIns="0" wrap="square" tIns="0">
            <a:noAutofit/>
          </a:bodyPr>
          <a:lstStyle/>
          <a:p>
            <a:pPr indent="0" lvl="0" marL="0" marR="0" rtl="0" algn="l">
              <a:lnSpc>
                <a:spcPct val="120038"/>
              </a:lnSpc>
              <a:spcBef>
                <a:spcPts val="0"/>
              </a:spcBef>
              <a:spcAft>
                <a:spcPts val="0"/>
              </a:spcAft>
              <a:buClr>
                <a:srgbClr val="000000"/>
              </a:buClr>
              <a:buSzPts val="1567"/>
              <a:buFont typeface="Arial"/>
              <a:buNone/>
            </a:pPr>
            <a:r>
              <a:rPr b="0" i="0" lang="en-US" sz="1567" u="none" cap="none" strike="noStrike">
                <a:solidFill>
                  <a:srgbClr val="000000"/>
                </a:solidFill>
                <a:latin typeface="Arial"/>
                <a:ea typeface="Arial"/>
                <a:cs typeface="Arial"/>
                <a:sym typeface="Arial"/>
              </a:rPr>
              <a:t>2</a:t>
            </a:r>
            <a:endParaRPr b="0" i="0" sz="1567" u="none" cap="none" strike="noStrike"/>
          </a:p>
        </p:txBody>
      </p:sp>
      <p:sp>
        <p:nvSpPr>
          <p:cNvPr id="129" name="Google Shape;129;p5"/>
          <p:cNvSpPr/>
          <p:nvPr/>
        </p:nvSpPr>
        <p:spPr>
          <a:xfrm>
            <a:off x="7551115" y="4784781"/>
            <a:ext cx="6123554" cy="442295"/>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Absence of real-time soil/environmental monitoring leads to inefficient resource utilization.</a:t>
            </a:r>
            <a:endParaRPr b="0" i="0" sz="1161" u="none" cap="none" strike="noStrike"/>
          </a:p>
        </p:txBody>
      </p:sp>
      <p:sp>
        <p:nvSpPr>
          <p:cNvPr id="130" name="Google Shape;130;p5"/>
          <p:cNvSpPr/>
          <p:nvPr/>
        </p:nvSpPr>
        <p:spPr>
          <a:xfrm>
            <a:off x="7714427" y="5778185"/>
            <a:ext cx="115397" cy="283373"/>
          </a:xfrm>
          <a:prstGeom prst="rect">
            <a:avLst/>
          </a:prstGeom>
          <a:noFill/>
          <a:ln>
            <a:noFill/>
          </a:ln>
        </p:spPr>
        <p:txBody>
          <a:bodyPr anchorCtr="0" anchor="ctr" bIns="0" lIns="0" spcFirstLastPara="1" rIns="0" wrap="square" tIns="0">
            <a:noAutofit/>
          </a:bodyPr>
          <a:lstStyle/>
          <a:p>
            <a:pPr indent="0" lvl="0" marL="0" marR="0" rtl="0" algn="l">
              <a:lnSpc>
                <a:spcPct val="120038"/>
              </a:lnSpc>
              <a:spcBef>
                <a:spcPts val="0"/>
              </a:spcBef>
              <a:spcAft>
                <a:spcPts val="0"/>
              </a:spcAft>
              <a:buClr>
                <a:srgbClr val="000000"/>
              </a:buClr>
              <a:buSzPts val="1567"/>
              <a:buFont typeface="Arial"/>
              <a:buNone/>
            </a:pPr>
            <a:r>
              <a:rPr b="0" i="0" lang="en-US" sz="1567" u="none" cap="none" strike="noStrike">
                <a:solidFill>
                  <a:srgbClr val="000000"/>
                </a:solidFill>
                <a:latin typeface="Arial"/>
                <a:ea typeface="Arial"/>
                <a:cs typeface="Arial"/>
                <a:sym typeface="Arial"/>
              </a:rPr>
              <a:t>4</a:t>
            </a:r>
            <a:endParaRPr b="0" i="0" sz="1567" u="none" cap="none" strike="noStrike"/>
          </a:p>
        </p:txBody>
      </p:sp>
      <p:sp>
        <p:nvSpPr>
          <p:cNvPr id="131" name="Google Shape;131;p5"/>
          <p:cNvSpPr/>
          <p:nvPr/>
        </p:nvSpPr>
        <p:spPr>
          <a:xfrm>
            <a:off x="7551115" y="6288329"/>
            <a:ext cx="6123554" cy="221193"/>
          </a:xfrm>
          <a:prstGeom prst="rect">
            <a:avLst/>
          </a:prstGeom>
          <a:noFill/>
          <a:ln>
            <a:noFill/>
          </a:ln>
        </p:spPr>
        <p:txBody>
          <a:bodyPr anchorCtr="0" anchor="ctr" bIns="0" lIns="0" spcFirstLastPara="1" rIns="0" wrap="square" tIns="0">
            <a:noAutofit/>
          </a:bodyPr>
          <a:lstStyle/>
          <a:p>
            <a:pPr indent="0" lvl="0" marL="0" marR="0" rtl="0" algn="l">
              <a:lnSpc>
                <a:spcPct val="159948"/>
              </a:lnSpc>
              <a:spcBef>
                <a:spcPts val="0"/>
              </a:spcBef>
              <a:spcAft>
                <a:spcPts val="0"/>
              </a:spcAft>
              <a:buClr>
                <a:srgbClr val="3B3A59"/>
              </a:buClr>
              <a:buSzPts val="1161"/>
              <a:buFont typeface="Arial"/>
              <a:buNone/>
            </a:pPr>
            <a:r>
              <a:rPr b="0" i="0" lang="en-US" sz="1161" u="none" cap="none" strike="noStrike">
                <a:solidFill>
                  <a:srgbClr val="3B3A59"/>
                </a:solidFill>
                <a:latin typeface="Arial"/>
                <a:ea typeface="Arial"/>
                <a:cs typeface="Arial"/>
                <a:sym typeface="Arial"/>
              </a:rPr>
              <a:t>Significant crop losses due to late intervention.</a:t>
            </a:r>
            <a:endParaRPr b="0" i="0" sz="1161"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p6"/>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138" name="Google Shape;138;p6"/>
          <p:cNvPicPr preferRelativeResize="0"/>
          <p:nvPr/>
        </p:nvPicPr>
        <p:blipFill rotWithShape="1">
          <a:blip r:embed="rId4">
            <a:alphaModFix/>
          </a:blip>
          <a:srcRect b="0" l="0" r="0" t="0"/>
          <a:stretch/>
        </p:blipFill>
        <p:spPr>
          <a:xfrm>
            <a:off x="0" y="0"/>
            <a:ext cx="14630400" cy="2621036"/>
          </a:xfrm>
          <a:prstGeom prst="rect">
            <a:avLst/>
          </a:prstGeom>
          <a:noFill/>
          <a:ln>
            <a:noFill/>
          </a:ln>
        </p:spPr>
      </p:pic>
      <p:pic>
        <p:nvPicPr>
          <p:cNvPr descr="preencoded.png" id="139" name="Google Shape;139;p6"/>
          <p:cNvPicPr preferRelativeResize="0"/>
          <p:nvPr/>
        </p:nvPicPr>
        <p:blipFill rotWithShape="1">
          <a:blip r:embed="rId5">
            <a:alphaModFix/>
          </a:blip>
          <a:srcRect b="0" l="0" r="0" t="0"/>
          <a:stretch/>
        </p:blipFill>
        <p:spPr>
          <a:xfrm>
            <a:off x="778794" y="4072646"/>
            <a:ext cx="3129168" cy="3192719"/>
          </a:xfrm>
          <a:prstGeom prst="rect">
            <a:avLst/>
          </a:prstGeom>
          <a:noFill/>
          <a:ln>
            <a:noFill/>
          </a:ln>
        </p:spPr>
      </p:pic>
      <p:pic>
        <p:nvPicPr>
          <p:cNvPr descr="preencoded.png" id="140" name="Google Shape;140;p6"/>
          <p:cNvPicPr preferRelativeResize="0"/>
          <p:nvPr/>
        </p:nvPicPr>
        <p:blipFill rotWithShape="1">
          <a:blip r:embed="rId5">
            <a:alphaModFix/>
          </a:blip>
          <a:srcRect b="0" l="0" r="0" t="0"/>
          <a:stretch/>
        </p:blipFill>
        <p:spPr>
          <a:xfrm>
            <a:off x="4093403" y="4072646"/>
            <a:ext cx="3129168" cy="3192719"/>
          </a:xfrm>
          <a:prstGeom prst="rect">
            <a:avLst/>
          </a:prstGeom>
          <a:noFill/>
          <a:ln>
            <a:noFill/>
          </a:ln>
        </p:spPr>
      </p:pic>
      <p:pic>
        <p:nvPicPr>
          <p:cNvPr descr="preencoded.png" id="141" name="Google Shape;141;p6"/>
          <p:cNvPicPr preferRelativeResize="0"/>
          <p:nvPr/>
        </p:nvPicPr>
        <p:blipFill rotWithShape="1">
          <a:blip r:embed="rId5">
            <a:alphaModFix/>
          </a:blip>
          <a:srcRect b="0" l="0" r="0" t="0"/>
          <a:stretch/>
        </p:blipFill>
        <p:spPr>
          <a:xfrm>
            <a:off x="7408012" y="4072646"/>
            <a:ext cx="3129168" cy="3192719"/>
          </a:xfrm>
          <a:prstGeom prst="rect">
            <a:avLst/>
          </a:prstGeom>
          <a:noFill/>
          <a:ln>
            <a:noFill/>
          </a:ln>
        </p:spPr>
      </p:pic>
      <p:pic>
        <p:nvPicPr>
          <p:cNvPr descr="preencoded.png" id="142" name="Google Shape;142;p6"/>
          <p:cNvPicPr preferRelativeResize="0"/>
          <p:nvPr/>
        </p:nvPicPr>
        <p:blipFill rotWithShape="1">
          <a:blip r:embed="rId5">
            <a:alphaModFix/>
          </a:blip>
          <a:srcRect b="0" l="0" r="0" t="0"/>
          <a:stretch/>
        </p:blipFill>
        <p:spPr>
          <a:xfrm>
            <a:off x="10722529" y="4072646"/>
            <a:ext cx="3129168" cy="3192719"/>
          </a:xfrm>
          <a:prstGeom prst="rect">
            <a:avLst/>
          </a:prstGeom>
          <a:noFill/>
          <a:ln>
            <a:noFill/>
          </a:ln>
        </p:spPr>
      </p:pic>
      <p:sp>
        <p:nvSpPr>
          <p:cNvPr id="143" name="Google Shape;143;p6"/>
          <p:cNvSpPr/>
          <p:nvPr/>
        </p:nvSpPr>
        <p:spPr>
          <a:xfrm>
            <a:off x="793699" y="3306745"/>
            <a:ext cx="13043093" cy="538582"/>
          </a:xfrm>
          <a:prstGeom prst="rect">
            <a:avLst/>
          </a:prstGeom>
          <a:noFill/>
          <a:ln>
            <a:noFill/>
          </a:ln>
        </p:spPr>
        <p:txBody>
          <a:bodyPr anchorCtr="0" anchor="ctr" bIns="0" lIns="0" spcFirstLastPara="1" rIns="0" wrap="square" tIns="0">
            <a:noAutofit/>
          </a:bodyPr>
          <a:lstStyle/>
          <a:p>
            <a:pPr indent="0" lvl="0" marL="0" marR="0" rtl="0" algn="l">
              <a:lnSpc>
                <a:spcPct val="125022"/>
              </a:lnSpc>
              <a:spcBef>
                <a:spcPts val="0"/>
              </a:spcBef>
              <a:spcAft>
                <a:spcPts val="0"/>
              </a:spcAft>
              <a:buClr>
                <a:srgbClr val="2F3550"/>
              </a:buClr>
              <a:buSzPts val="3393"/>
              <a:buFont typeface="Arial"/>
              <a:buNone/>
            </a:pPr>
            <a:r>
              <a:rPr b="0" i="0" lang="en-US" sz="3393" u="none" cap="none" strike="noStrike">
                <a:solidFill>
                  <a:srgbClr val="2F3550"/>
                </a:solidFill>
                <a:latin typeface="Arial"/>
                <a:ea typeface="Arial"/>
                <a:cs typeface="Arial"/>
                <a:sym typeface="Arial"/>
              </a:rPr>
              <a:t>Team Contributions</a:t>
            </a:r>
            <a:endParaRPr b="0" i="0" sz="3393" u="none" cap="none" strike="noStrike"/>
          </a:p>
        </p:txBody>
      </p:sp>
      <p:sp>
        <p:nvSpPr>
          <p:cNvPr id="144" name="Google Shape;144;p6"/>
          <p:cNvSpPr/>
          <p:nvPr/>
        </p:nvSpPr>
        <p:spPr>
          <a:xfrm>
            <a:off x="1023945" y="4317797"/>
            <a:ext cx="2638867" cy="33677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121"/>
              <a:buFont typeface="Arial"/>
              <a:buNone/>
            </a:pPr>
            <a:r>
              <a:rPr b="0" i="0" lang="en-US" sz="2121" u="none" cap="none" strike="noStrike">
                <a:solidFill>
                  <a:srgbClr val="3B3A59"/>
                </a:solidFill>
                <a:latin typeface="Arial"/>
                <a:ea typeface="Arial"/>
                <a:cs typeface="Arial"/>
                <a:sym typeface="Arial"/>
              </a:rPr>
              <a:t>Muhammad Taha</a:t>
            </a:r>
            <a:endParaRPr b="0" i="0" sz="2121" u="none" cap="none" strike="noStrike"/>
          </a:p>
        </p:txBody>
      </p:sp>
      <p:sp>
        <p:nvSpPr>
          <p:cNvPr id="145" name="Google Shape;145;p6"/>
          <p:cNvSpPr/>
          <p:nvPr/>
        </p:nvSpPr>
        <p:spPr>
          <a:xfrm>
            <a:off x="1023945" y="4757806"/>
            <a:ext cx="2638867" cy="2262500"/>
          </a:xfrm>
          <a:prstGeom prst="rect">
            <a:avLst/>
          </a:prstGeom>
          <a:noFill/>
          <a:ln>
            <a:noFill/>
          </a:ln>
        </p:spPr>
        <p:txBody>
          <a:bodyPr anchorCtr="0" anchor="ctr" bIns="0" lIns="0" spcFirstLastPara="1" rIns="0" wrap="square" tIns="0">
            <a:noAutofit/>
          </a:bodyPr>
          <a:lstStyle/>
          <a:p>
            <a:pPr indent="0" lvl="0" marL="0" marR="0" rtl="0" algn="l">
              <a:lnSpc>
                <a:spcPct val="160082"/>
              </a:lnSpc>
              <a:spcBef>
                <a:spcPts val="0"/>
              </a:spcBef>
              <a:spcAft>
                <a:spcPts val="0"/>
              </a:spcAft>
              <a:buClr>
                <a:srgbClr val="3B3A59"/>
              </a:buClr>
              <a:buSzPts val="1696"/>
              <a:buFont typeface="Arial"/>
              <a:buNone/>
            </a:pPr>
            <a:r>
              <a:rPr b="0" i="0" lang="en-US" sz="1696" u="none" cap="none" strike="noStrike">
                <a:solidFill>
                  <a:srgbClr val="3B3A59"/>
                </a:solidFill>
                <a:latin typeface="Arial"/>
                <a:ea typeface="Arial"/>
                <a:cs typeface="Arial"/>
                <a:sym typeface="Arial"/>
              </a:rPr>
              <a:t>Designed and executed 25 manual test cases covering UI/UX, disease detection, IoT integration, chatbot functionality achieving a 100% pass rate.</a:t>
            </a:r>
            <a:endParaRPr b="0" i="0" sz="1696" u="none" cap="none" strike="noStrike"/>
          </a:p>
        </p:txBody>
      </p:sp>
      <p:sp>
        <p:nvSpPr>
          <p:cNvPr id="146" name="Google Shape;146;p6"/>
          <p:cNvSpPr/>
          <p:nvPr/>
        </p:nvSpPr>
        <p:spPr>
          <a:xfrm>
            <a:off x="4338554" y="4317797"/>
            <a:ext cx="2638867" cy="33677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121"/>
              <a:buFont typeface="Arial"/>
              <a:buNone/>
            </a:pPr>
            <a:r>
              <a:rPr b="0" i="0" lang="en-US" sz="2121" u="none" cap="none" strike="noStrike">
                <a:solidFill>
                  <a:srgbClr val="3B3A59"/>
                </a:solidFill>
                <a:latin typeface="Arial"/>
                <a:ea typeface="Arial"/>
                <a:cs typeface="Arial"/>
                <a:sym typeface="Arial"/>
              </a:rPr>
              <a:t>Maher Sachal</a:t>
            </a:r>
            <a:endParaRPr b="0" i="0" sz="2121" u="none" cap="none" strike="noStrike"/>
          </a:p>
        </p:txBody>
      </p:sp>
      <p:sp>
        <p:nvSpPr>
          <p:cNvPr id="147" name="Google Shape;147;p6"/>
          <p:cNvSpPr/>
          <p:nvPr/>
        </p:nvSpPr>
        <p:spPr>
          <a:xfrm>
            <a:off x="4338554" y="4757806"/>
            <a:ext cx="2638867" cy="2262500"/>
          </a:xfrm>
          <a:prstGeom prst="rect">
            <a:avLst/>
          </a:prstGeom>
          <a:noFill/>
          <a:ln>
            <a:noFill/>
          </a:ln>
        </p:spPr>
        <p:txBody>
          <a:bodyPr anchorCtr="0" anchor="ctr" bIns="0" lIns="0" spcFirstLastPara="1" rIns="0" wrap="square" tIns="0">
            <a:noAutofit/>
          </a:bodyPr>
          <a:lstStyle/>
          <a:p>
            <a:pPr indent="0" lvl="0" marL="0" marR="0" rtl="0" algn="l">
              <a:lnSpc>
                <a:spcPct val="160082"/>
              </a:lnSpc>
              <a:spcBef>
                <a:spcPts val="0"/>
              </a:spcBef>
              <a:spcAft>
                <a:spcPts val="0"/>
              </a:spcAft>
              <a:buClr>
                <a:srgbClr val="3B3A59"/>
              </a:buClr>
              <a:buSzPts val="1696"/>
              <a:buFont typeface="Arial"/>
              <a:buNone/>
            </a:pPr>
            <a:r>
              <a:rPr b="0" i="0" lang="en-US" sz="1696" u="none" cap="none" strike="noStrike">
                <a:solidFill>
                  <a:srgbClr val="3B3A59"/>
                </a:solidFill>
                <a:latin typeface="Arial"/>
                <a:ea typeface="Arial"/>
                <a:cs typeface="Arial"/>
                <a:sym typeface="Arial"/>
              </a:rPr>
              <a:t>Developed 11 Playwright automation scripts and conducted Postman API testing of 10 endpoints with a 100% success rate, average response time of 247ms.</a:t>
            </a:r>
            <a:endParaRPr b="0" i="0" sz="1696" u="none" cap="none" strike="noStrike"/>
          </a:p>
        </p:txBody>
      </p:sp>
      <p:sp>
        <p:nvSpPr>
          <p:cNvPr id="148" name="Google Shape;148;p6"/>
          <p:cNvSpPr/>
          <p:nvPr/>
        </p:nvSpPr>
        <p:spPr>
          <a:xfrm>
            <a:off x="7653162" y="4317797"/>
            <a:ext cx="2638867" cy="33677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121"/>
              <a:buFont typeface="Arial"/>
              <a:buNone/>
            </a:pPr>
            <a:r>
              <a:rPr b="0" i="0" lang="en-US" sz="2121" u="none" cap="none" strike="noStrike">
                <a:solidFill>
                  <a:srgbClr val="3B3A59"/>
                </a:solidFill>
                <a:latin typeface="Arial"/>
                <a:ea typeface="Arial"/>
                <a:cs typeface="Arial"/>
                <a:sym typeface="Arial"/>
              </a:rPr>
              <a:t>Fasi ul Din</a:t>
            </a:r>
            <a:endParaRPr b="0" i="0" sz="2121" u="none" cap="none" strike="noStrike"/>
          </a:p>
        </p:txBody>
      </p:sp>
      <p:sp>
        <p:nvSpPr>
          <p:cNvPr id="149" name="Google Shape;149;p6"/>
          <p:cNvSpPr/>
          <p:nvPr/>
        </p:nvSpPr>
        <p:spPr>
          <a:xfrm>
            <a:off x="7653162" y="4757806"/>
            <a:ext cx="2638867" cy="2262500"/>
          </a:xfrm>
          <a:prstGeom prst="rect">
            <a:avLst/>
          </a:prstGeom>
          <a:noFill/>
          <a:ln>
            <a:noFill/>
          </a:ln>
        </p:spPr>
        <p:txBody>
          <a:bodyPr anchorCtr="0" anchor="ctr" bIns="0" lIns="0" spcFirstLastPara="1" rIns="0" wrap="square" tIns="0">
            <a:noAutofit/>
          </a:bodyPr>
          <a:lstStyle/>
          <a:p>
            <a:pPr indent="0" lvl="0" marL="0" marR="0" rtl="0" algn="l">
              <a:lnSpc>
                <a:spcPct val="160082"/>
              </a:lnSpc>
              <a:spcBef>
                <a:spcPts val="0"/>
              </a:spcBef>
              <a:spcAft>
                <a:spcPts val="0"/>
              </a:spcAft>
              <a:buClr>
                <a:srgbClr val="3B3A59"/>
              </a:buClr>
              <a:buSzPts val="1696"/>
              <a:buFont typeface="Arial"/>
              <a:buNone/>
            </a:pPr>
            <a:r>
              <a:rPr b="0" i="0" lang="en-US" sz="1696" u="none" cap="none" strike="noStrike">
                <a:solidFill>
                  <a:srgbClr val="3B3A59"/>
                </a:solidFill>
                <a:latin typeface="Arial"/>
                <a:ea typeface="Arial"/>
                <a:cs typeface="Arial"/>
                <a:sym typeface="Arial"/>
              </a:rPr>
              <a:t>Managed Jira defect tracking system, logged 8 defects (2 critical, 3 major, 3 minor) with a 62.5% resolution rate, average resolution time of 2.3 days.</a:t>
            </a:r>
            <a:endParaRPr b="0" i="0" sz="1696" u="none" cap="none" strike="noStrike"/>
          </a:p>
        </p:txBody>
      </p:sp>
      <p:sp>
        <p:nvSpPr>
          <p:cNvPr id="150" name="Google Shape;150;p6"/>
          <p:cNvSpPr/>
          <p:nvPr/>
        </p:nvSpPr>
        <p:spPr>
          <a:xfrm>
            <a:off x="10967679" y="4317797"/>
            <a:ext cx="2638867" cy="336774"/>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121"/>
              <a:buFont typeface="Arial"/>
              <a:buNone/>
            </a:pPr>
            <a:r>
              <a:rPr b="0" i="0" lang="en-US" sz="2121" u="none" cap="none" strike="noStrike">
                <a:solidFill>
                  <a:srgbClr val="3B3A59"/>
                </a:solidFill>
                <a:latin typeface="Arial"/>
                <a:ea typeface="Arial"/>
                <a:cs typeface="Arial"/>
                <a:sym typeface="Arial"/>
              </a:rPr>
              <a:t>Muhammad Asif</a:t>
            </a:r>
            <a:endParaRPr b="0" i="0" sz="2121" u="none" cap="none" strike="noStrike"/>
          </a:p>
        </p:txBody>
      </p:sp>
      <p:sp>
        <p:nvSpPr>
          <p:cNvPr id="151" name="Google Shape;151;p6"/>
          <p:cNvSpPr/>
          <p:nvPr/>
        </p:nvSpPr>
        <p:spPr>
          <a:xfrm>
            <a:off x="10967679" y="4757806"/>
            <a:ext cx="2638867" cy="1939260"/>
          </a:xfrm>
          <a:prstGeom prst="rect">
            <a:avLst/>
          </a:prstGeom>
          <a:noFill/>
          <a:ln>
            <a:noFill/>
          </a:ln>
        </p:spPr>
        <p:txBody>
          <a:bodyPr anchorCtr="0" anchor="ctr" bIns="0" lIns="0" spcFirstLastPara="1" rIns="0" wrap="square" tIns="0">
            <a:noAutofit/>
          </a:bodyPr>
          <a:lstStyle/>
          <a:p>
            <a:pPr indent="0" lvl="0" marL="0" marR="0" rtl="0" algn="l">
              <a:lnSpc>
                <a:spcPct val="160082"/>
              </a:lnSpc>
              <a:spcBef>
                <a:spcPts val="0"/>
              </a:spcBef>
              <a:spcAft>
                <a:spcPts val="0"/>
              </a:spcAft>
              <a:buClr>
                <a:srgbClr val="3B3A59"/>
              </a:buClr>
              <a:buSzPts val="1696"/>
              <a:buFont typeface="Arial"/>
              <a:buNone/>
            </a:pPr>
            <a:r>
              <a:rPr b="0" i="0" lang="en-US" sz="1696" u="none" cap="none" strike="noStrike">
                <a:solidFill>
                  <a:srgbClr val="3B3A59"/>
                </a:solidFill>
                <a:latin typeface="Arial"/>
                <a:ea typeface="Arial"/>
                <a:cs typeface="Arial"/>
                <a:sym typeface="Arial"/>
              </a:rPr>
              <a:t>Created comprehensive QA documentation, maintained requirements traceability matrix, ensured 95% test coverage.</a:t>
            </a:r>
            <a:endParaRPr b="0" i="0" sz="1696"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preencoded.png" id="157" name="Google Shape;157;p7"/>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158" name="Google Shape;158;p7"/>
          <p:cNvPicPr preferRelativeResize="0"/>
          <p:nvPr/>
        </p:nvPicPr>
        <p:blipFill rotWithShape="1">
          <a:blip r:embed="rId4">
            <a:alphaModFix/>
          </a:blip>
          <a:srcRect b="0" l="0" r="0" t="0"/>
          <a:stretch/>
        </p:blipFill>
        <p:spPr>
          <a:xfrm>
            <a:off x="0" y="0"/>
            <a:ext cx="14630400" cy="8232435"/>
          </a:xfrm>
          <a:prstGeom prst="rect">
            <a:avLst/>
          </a:prstGeom>
          <a:noFill/>
          <a:ln>
            <a:noFill/>
          </a:ln>
        </p:spPr>
      </p:pic>
      <p:pic>
        <p:nvPicPr>
          <p:cNvPr descr="preencoded.png" id="159" name="Google Shape;159;p7"/>
          <p:cNvPicPr preferRelativeResize="0"/>
          <p:nvPr/>
        </p:nvPicPr>
        <p:blipFill rotWithShape="1">
          <a:blip r:embed="rId5">
            <a:alphaModFix/>
          </a:blip>
          <a:srcRect b="0" l="0" r="0" t="0"/>
          <a:stretch/>
        </p:blipFill>
        <p:spPr>
          <a:xfrm>
            <a:off x="793699" y="6113313"/>
            <a:ext cx="13043093" cy="28255"/>
          </a:xfrm>
          <a:prstGeom prst="rect">
            <a:avLst/>
          </a:prstGeom>
          <a:noFill/>
          <a:ln>
            <a:noFill/>
          </a:ln>
        </p:spPr>
      </p:pic>
      <p:sp>
        <p:nvSpPr>
          <p:cNvPr id="160" name="Google Shape;160;p7"/>
          <p:cNvSpPr/>
          <p:nvPr/>
        </p:nvSpPr>
        <p:spPr>
          <a:xfrm>
            <a:off x="793699" y="1308232"/>
            <a:ext cx="13043093" cy="2126437"/>
          </a:xfrm>
          <a:prstGeom prst="rect">
            <a:avLst/>
          </a:prstGeom>
          <a:noFill/>
          <a:ln>
            <a:noFill/>
          </a:ln>
        </p:spPr>
        <p:txBody>
          <a:bodyPr anchorCtr="0" anchor="ctr" bIns="0" lIns="0" spcFirstLastPara="1" rIns="0" wrap="square" tIns="0">
            <a:noAutofit/>
          </a:bodyPr>
          <a:lstStyle/>
          <a:p>
            <a:pPr indent="0" lvl="0" marL="0" marR="0" rtl="0" algn="l">
              <a:lnSpc>
                <a:spcPct val="125001"/>
              </a:lnSpc>
              <a:spcBef>
                <a:spcPts val="0"/>
              </a:spcBef>
              <a:spcAft>
                <a:spcPts val="0"/>
              </a:spcAft>
              <a:buClr>
                <a:srgbClr val="2F3550"/>
              </a:buClr>
              <a:buSzPts val="13395"/>
              <a:buFont typeface="Arial"/>
              <a:buNone/>
            </a:pPr>
            <a:r>
              <a:rPr b="0" i="0" lang="en-US" sz="13395" u="none" cap="none" strike="noStrike">
                <a:solidFill>
                  <a:srgbClr val="2F3550"/>
                </a:solidFill>
                <a:latin typeface="Arial"/>
                <a:ea typeface="Arial"/>
                <a:cs typeface="Arial"/>
                <a:sym typeface="Arial"/>
              </a:rPr>
              <a:t>02</a:t>
            </a:r>
            <a:endParaRPr b="0" i="0" sz="13395" u="none" cap="none" strike="noStrike"/>
          </a:p>
        </p:txBody>
      </p:sp>
      <p:sp>
        <p:nvSpPr>
          <p:cNvPr id="161" name="Google Shape;161;p7"/>
          <p:cNvSpPr/>
          <p:nvPr/>
        </p:nvSpPr>
        <p:spPr>
          <a:xfrm>
            <a:off x="793699" y="3689787"/>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162" name="Google Shape;162;p7"/>
          <p:cNvSpPr/>
          <p:nvPr/>
        </p:nvSpPr>
        <p:spPr>
          <a:xfrm>
            <a:off x="793699" y="4284970"/>
            <a:ext cx="1304309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SzPts val="1786"/>
              <a:buFont typeface="Arial"/>
              <a:buNone/>
            </a:pPr>
            <a:r>
              <a:t/>
            </a:r>
            <a:endParaRPr b="0" i="0" sz="1786" u="none" cap="none" strike="noStrike"/>
          </a:p>
        </p:txBody>
      </p:sp>
      <p:sp>
        <p:nvSpPr>
          <p:cNvPr id="163" name="Google Shape;163;p7"/>
          <p:cNvSpPr/>
          <p:nvPr/>
        </p:nvSpPr>
        <p:spPr>
          <a:xfrm>
            <a:off x="793699" y="4880153"/>
            <a:ext cx="13043093" cy="978042"/>
          </a:xfrm>
          <a:prstGeom prst="rect">
            <a:avLst/>
          </a:prstGeom>
          <a:noFill/>
          <a:ln>
            <a:noFill/>
          </a:ln>
        </p:spPr>
        <p:txBody>
          <a:bodyPr anchorCtr="0" anchor="ctr" bIns="0" lIns="0" spcFirstLastPara="1" rIns="0" wrap="square" tIns="0">
            <a:noAutofit/>
          </a:bodyPr>
          <a:lstStyle/>
          <a:p>
            <a:pPr indent="0" lvl="0" marL="0" marR="0" rtl="0" algn="r">
              <a:lnSpc>
                <a:spcPct val="124991"/>
              </a:lnSpc>
              <a:spcBef>
                <a:spcPts val="0"/>
              </a:spcBef>
              <a:spcAft>
                <a:spcPts val="0"/>
              </a:spcAft>
              <a:buClr>
                <a:srgbClr val="2F3550"/>
              </a:buClr>
              <a:buSzPts val="6162"/>
              <a:buFont typeface="Arial"/>
              <a:buNone/>
            </a:pPr>
            <a:r>
              <a:rPr b="0" i="0" lang="en-US" sz="6162" u="none" cap="none" strike="noStrike">
                <a:solidFill>
                  <a:srgbClr val="2F3550"/>
                </a:solidFill>
                <a:latin typeface="Arial"/>
                <a:ea typeface="Arial"/>
                <a:cs typeface="Arial"/>
                <a:sym typeface="Arial"/>
              </a:rPr>
              <a:t>System Overview</a:t>
            </a:r>
            <a:endParaRPr b="0" i="0" sz="6162" u="none" cap="none" strike="noStrike"/>
          </a:p>
        </p:txBody>
      </p:sp>
      <p:sp>
        <p:nvSpPr>
          <p:cNvPr id="164" name="Google Shape;164;p7"/>
          <p:cNvSpPr/>
          <p:nvPr/>
        </p:nvSpPr>
        <p:spPr>
          <a:xfrm>
            <a:off x="793699" y="6396685"/>
            <a:ext cx="13043093"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 </a:t>
            </a:r>
            <a:endParaRPr b="0" i="0" sz="1429"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preencoded.png" id="170" name="Google Shape;170;p8"/>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171" name="Google Shape;171;p8"/>
          <p:cNvPicPr preferRelativeResize="0"/>
          <p:nvPr/>
        </p:nvPicPr>
        <p:blipFill rotWithShape="1">
          <a:blip r:embed="rId4">
            <a:alphaModFix/>
          </a:blip>
          <a:srcRect b="0" l="0" r="0" t="0"/>
          <a:stretch/>
        </p:blipFill>
        <p:spPr>
          <a:xfrm>
            <a:off x="0" y="0"/>
            <a:ext cx="4974245" cy="8232435"/>
          </a:xfrm>
          <a:prstGeom prst="rect">
            <a:avLst/>
          </a:prstGeom>
          <a:noFill/>
          <a:ln>
            <a:noFill/>
          </a:ln>
        </p:spPr>
      </p:pic>
      <p:pic>
        <p:nvPicPr>
          <p:cNvPr descr="preencoded.png" id="172" name="Google Shape;172;p8"/>
          <p:cNvPicPr preferRelativeResize="0"/>
          <p:nvPr/>
        </p:nvPicPr>
        <p:blipFill rotWithShape="1">
          <a:blip r:embed="rId5">
            <a:alphaModFix/>
          </a:blip>
          <a:srcRect b="0" l="0" r="0" t="0"/>
          <a:stretch/>
        </p:blipFill>
        <p:spPr>
          <a:xfrm>
            <a:off x="5843656" y="2034631"/>
            <a:ext cx="2507925" cy="2981127"/>
          </a:xfrm>
          <a:prstGeom prst="rect">
            <a:avLst/>
          </a:prstGeom>
          <a:noFill/>
          <a:ln>
            <a:noFill/>
          </a:ln>
        </p:spPr>
      </p:pic>
      <p:pic>
        <p:nvPicPr>
          <p:cNvPr descr="preencoded.png" id="173" name="Google Shape;173;p8"/>
          <p:cNvPicPr preferRelativeResize="0"/>
          <p:nvPr/>
        </p:nvPicPr>
        <p:blipFill rotWithShape="1">
          <a:blip r:embed="rId6">
            <a:alphaModFix/>
          </a:blip>
          <a:srcRect b="0" l="0" r="0" t="0"/>
          <a:stretch/>
        </p:blipFill>
        <p:spPr>
          <a:xfrm>
            <a:off x="5843656" y="5167183"/>
            <a:ext cx="2507925" cy="2164659"/>
          </a:xfrm>
          <a:prstGeom prst="rect">
            <a:avLst/>
          </a:prstGeom>
          <a:noFill/>
          <a:ln>
            <a:noFill/>
          </a:ln>
        </p:spPr>
      </p:pic>
      <p:pic>
        <p:nvPicPr>
          <p:cNvPr descr="preencoded.png" id="174" name="Google Shape;174;p8"/>
          <p:cNvPicPr preferRelativeResize="0"/>
          <p:nvPr/>
        </p:nvPicPr>
        <p:blipFill rotWithShape="1">
          <a:blip r:embed="rId5">
            <a:alphaModFix/>
          </a:blip>
          <a:srcRect b="0" l="0" r="0" t="0"/>
          <a:stretch/>
        </p:blipFill>
        <p:spPr>
          <a:xfrm>
            <a:off x="8593623" y="2034631"/>
            <a:ext cx="2507925" cy="2981127"/>
          </a:xfrm>
          <a:prstGeom prst="rect">
            <a:avLst/>
          </a:prstGeom>
          <a:noFill/>
          <a:ln>
            <a:noFill/>
          </a:ln>
        </p:spPr>
      </p:pic>
      <p:pic>
        <p:nvPicPr>
          <p:cNvPr descr="preencoded.png" id="175" name="Google Shape;175;p8"/>
          <p:cNvPicPr preferRelativeResize="0"/>
          <p:nvPr/>
        </p:nvPicPr>
        <p:blipFill rotWithShape="1">
          <a:blip r:embed="rId6">
            <a:alphaModFix/>
          </a:blip>
          <a:srcRect b="0" l="0" r="0" t="0"/>
          <a:stretch/>
        </p:blipFill>
        <p:spPr>
          <a:xfrm>
            <a:off x="8593623" y="5167183"/>
            <a:ext cx="2507925" cy="2164659"/>
          </a:xfrm>
          <a:prstGeom prst="rect">
            <a:avLst/>
          </a:prstGeom>
          <a:noFill/>
          <a:ln>
            <a:noFill/>
          </a:ln>
        </p:spPr>
      </p:pic>
      <p:pic>
        <p:nvPicPr>
          <p:cNvPr descr="preencoded.png" id="176" name="Google Shape;176;p8"/>
          <p:cNvPicPr preferRelativeResize="0"/>
          <p:nvPr/>
        </p:nvPicPr>
        <p:blipFill rotWithShape="1">
          <a:blip r:embed="rId5">
            <a:alphaModFix/>
          </a:blip>
          <a:srcRect b="0" l="0" r="0" t="0"/>
          <a:stretch/>
        </p:blipFill>
        <p:spPr>
          <a:xfrm>
            <a:off x="11343589" y="2034631"/>
            <a:ext cx="2507925" cy="2981127"/>
          </a:xfrm>
          <a:prstGeom prst="rect">
            <a:avLst/>
          </a:prstGeom>
          <a:noFill/>
          <a:ln>
            <a:noFill/>
          </a:ln>
        </p:spPr>
      </p:pic>
      <p:pic>
        <p:nvPicPr>
          <p:cNvPr descr="preencoded.png" id="177" name="Google Shape;177;p8"/>
          <p:cNvPicPr preferRelativeResize="0"/>
          <p:nvPr/>
        </p:nvPicPr>
        <p:blipFill rotWithShape="1">
          <a:blip r:embed="rId6">
            <a:alphaModFix/>
          </a:blip>
          <a:srcRect b="0" l="0" r="0" t="0"/>
          <a:stretch/>
        </p:blipFill>
        <p:spPr>
          <a:xfrm>
            <a:off x="11343589" y="5167183"/>
            <a:ext cx="2507925" cy="2164659"/>
          </a:xfrm>
          <a:prstGeom prst="rect">
            <a:avLst/>
          </a:prstGeom>
          <a:noFill/>
          <a:ln>
            <a:noFill/>
          </a:ln>
        </p:spPr>
      </p:pic>
      <p:pic>
        <p:nvPicPr>
          <p:cNvPr descr="preencoded.png" id="178" name="Google Shape;178;p8"/>
          <p:cNvPicPr preferRelativeResize="0"/>
          <p:nvPr/>
        </p:nvPicPr>
        <p:blipFill rotWithShape="1">
          <a:blip r:embed="rId7">
            <a:alphaModFix/>
          </a:blip>
          <a:srcRect b="0" l="0" r="0" t="0"/>
          <a:stretch/>
        </p:blipFill>
        <p:spPr>
          <a:xfrm>
            <a:off x="5753039" y="2034631"/>
            <a:ext cx="120518" cy="2981127"/>
          </a:xfrm>
          <a:prstGeom prst="rect">
            <a:avLst/>
          </a:prstGeom>
          <a:noFill/>
          <a:ln>
            <a:noFill/>
          </a:ln>
        </p:spPr>
      </p:pic>
      <p:pic>
        <p:nvPicPr>
          <p:cNvPr descr="preencoded.png" id="179" name="Google Shape;179;p8"/>
          <p:cNvPicPr preferRelativeResize="0"/>
          <p:nvPr/>
        </p:nvPicPr>
        <p:blipFill rotWithShape="1">
          <a:blip r:embed="rId8">
            <a:alphaModFix/>
          </a:blip>
          <a:srcRect b="0" l="0" r="0" t="0"/>
          <a:stretch/>
        </p:blipFill>
        <p:spPr>
          <a:xfrm>
            <a:off x="5753039" y="5167183"/>
            <a:ext cx="120518" cy="2164659"/>
          </a:xfrm>
          <a:prstGeom prst="rect">
            <a:avLst/>
          </a:prstGeom>
          <a:noFill/>
          <a:ln>
            <a:noFill/>
          </a:ln>
        </p:spPr>
      </p:pic>
      <p:pic>
        <p:nvPicPr>
          <p:cNvPr descr="preencoded.png" id="180" name="Google Shape;180;p8"/>
          <p:cNvPicPr preferRelativeResize="0"/>
          <p:nvPr/>
        </p:nvPicPr>
        <p:blipFill rotWithShape="1">
          <a:blip r:embed="rId7">
            <a:alphaModFix/>
          </a:blip>
          <a:srcRect b="0" l="0" r="0" t="0"/>
          <a:stretch/>
        </p:blipFill>
        <p:spPr>
          <a:xfrm>
            <a:off x="8503006" y="2034631"/>
            <a:ext cx="120518" cy="2981127"/>
          </a:xfrm>
          <a:prstGeom prst="rect">
            <a:avLst/>
          </a:prstGeom>
          <a:noFill/>
          <a:ln>
            <a:noFill/>
          </a:ln>
        </p:spPr>
      </p:pic>
      <p:pic>
        <p:nvPicPr>
          <p:cNvPr descr="preencoded.png" id="181" name="Google Shape;181;p8"/>
          <p:cNvPicPr preferRelativeResize="0"/>
          <p:nvPr/>
        </p:nvPicPr>
        <p:blipFill rotWithShape="1">
          <a:blip r:embed="rId8">
            <a:alphaModFix/>
          </a:blip>
          <a:srcRect b="0" l="0" r="0" t="0"/>
          <a:stretch/>
        </p:blipFill>
        <p:spPr>
          <a:xfrm>
            <a:off x="8503006" y="5167183"/>
            <a:ext cx="120518" cy="2164659"/>
          </a:xfrm>
          <a:prstGeom prst="rect">
            <a:avLst/>
          </a:prstGeom>
          <a:noFill/>
          <a:ln>
            <a:noFill/>
          </a:ln>
        </p:spPr>
      </p:pic>
      <p:pic>
        <p:nvPicPr>
          <p:cNvPr descr="preencoded.png" id="182" name="Google Shape;182;p8"/>
          <p:cNvPicPr preferRelativeResize="0"/>
          <p:nvPr/>
        </p:nvPicPr>
        <p:blipFill rotWithShape="1">
          <a:blip r:embed="rId7">
            <a:alphaModFix/>
          </a:blip>
          <a:srcRect b="0" l="0" r="0" t="0"/>
          <a:stretch/>
        </p:blipFill>
        <p:spPr>
          <a:xfrm>
            <a:off x="11252972" y="2034631"/>
            <a:ext cx="120518" cy="2981127"/>
          </a:xfrm>
          <a:prstGeom prst="rect">
            <a:avLst/>
          </a:prstGeom>
          <a:noFill/>
          <a:ln>
            <a:noFill/>
          </a:ln>
        </p:spPr>
      </p:pic>
      <p:pic>
        <p:nvPicPr>
          <p:cNvPr descr="preencoded.png" id="183" name="Google Shape;183;p8"/>
          <p:cNvPicPr preferRelativeResize="0"/>
          <p:nvPr/>
        </p:nvPicPr>
        <p:blipFill rotWithShape="1">
          <a:blip r:embed="rId8">
            <a:alphaModFix/>
          </a:blip>
          <a:srcRect b="0" l="0" r="0" t="0"/>
          <a:stretch/>
        </p:blipFill>
        <p:spPr>
          <a:xfrm>
            <a:off x="11252972" y="5167183"/>
            <a:ext cx="120518" cy="2164659"/>
          </a:xfrm>
          <a:prstGeom prst="rect">
            <a:avLst/>
          </a:prstGeom>
          <a:noFill/>
          <a:ln>
            <a:noFill/>
          </a:ln>
        </p:spPr>
      </p:pic>
      <p:sp>
        <p:nvSpPr>
          <p:cNvPr id="184" name="Google Shape;184;p8"/>
          <p:cNvSpPr/>
          <p:nvPr/>
        </p:nvSpPr>
        <p:spPr>
          <a:xfrm>
            <a:off x="5767944" y="915589"/>
            <a:ext cx="8068666" cy="453542"/>
          </a:xfrm>
          <a:prstGeom prst="rect">
            <a:avLst/>
          </a:prstGeom>
          <a:noFill/>
          <a:ln>
            <a:noFill/>
          </a:ln>
        </p:spPr>
        <p:txBody>
          <a:bodyPr anchorCtr="0" anchor="ctr" bIns="0" lIns="0" spcFirstLastPara="1" rIns="0" wrap="square" tIns="0">
            <a:noAutofit/>
          </a:bodyPr>
          <a:lstStyle/>
          <a:p>
            <a:pPr indent="0" lvl="0" marL="0" marR="0" rtl="0" algn="l">
              <a:lnSpc>
                <a:spcPct val="124982"/>
              </a:lnSpc>
              <a:spcBef>
                <a:spcPts val="0"/>
              </a:spcBef>
              <a:spcAft>
                <a:spcPts val="0"/>
              </a:spcAft>
              <a:buClr>
                <a:srgbClr val="2F3550"/>
              </a:buClr>
              <a:buSzPts val="2858"/>
              <a:buFont typeface="Arial"/>
              <a:buNone/>
            </a:pPr>
            <a:r>
              <a:rPr b="0" i="0" lang="en-US" sz="2858" u="none" cap="none" strike="noStrike">
                <a:solidFill>
                  <a:srgbClr val="2F3550"/>
                </a:solidFill>
                <a:latin typeface="Arial"/>
                <a:ea typeface="Arial"/>
                <a:cs typeface="Arial"/>
                <a:sym typeface="Arial"/>
              </a:rPr>
              <a:t>Proposed Solution</a:t>
            </a:r>
            <a:endParaRPr b="0" i="0" sz="2858" u="none" cap="none" strike="noStrike"/>
          </a:p>
        </p:txBody>
      </p:sp>
      <p:sp>
        <p:nvSpPr>
          <p:cNvPr id="185" name="Google Shape;185;p8"/>
          <p:cNvSpPr/>
          <p:nvPr/>
        </p:nvSpPr>
        <p:spPr>
          <a:xfrm>
            <a:off x="5767944" y="1573225"/>
            <a:ext cx="8068666" cy="272217"/>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The system provides:</a:t>
            </a:r>
            <a:endParaRPr b="0" i="0" sz="1429" u="none" cap="none" strike="noStrike"/>
          </a:p>
        </p:txBody>
      </p:sp>
      <p:sp>
        <p:nvSpPr>
          <p:cNvPr id="186" name="Google Shape;186;p8"/>
          <p:cNvSpPr/>
          <p:nvPr/>
        </p:nvSpPr>
        <p:spPr>
          <a:xfrm>
            <a:off x="6039886" y="2245766"/>
            <a:ext cx="2100560" cy="566745"/>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High-Accuracy Disease Diagnosis</a:t>
            </a:r>
            <a:endParaRPr b="0" i="0" sz="1786" u="none" cap="none" strike="noStrike"/>
          </a:p>
        </p:txBody>
      </p:sp>
      <p:sp>
        <p:nvSpPr>
          <p:cNvPr id="187" name="Google Shape;187;p8"/>
          <p:cNvSpPr/>
          <p:nvPr/>
        </p:nvSpPr>
        <p:spPr>
          <a:xfrm>
            <a:off x="6039886" y="2899380"/>
            <a:ext cx="2100560" cy="1633118"/>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CNN trained on 50,000+ plant images identifying 38 disease categories with 96.7% accuracy, processing time ≤ 500ms per image.</a:t>
            </a:r>
            <a:endParaRPr b="0" i="0" sz="1429" u="none" cap="none" strike="noStrike"/>
          </a:p>
        </p:txBody>
      </p:sp>
      <p:sp>
        <p:nvSpPr>
          <p:cNvPr id="188" name="Google Shape;188;p8"/>
          <p:cNvSpPr/>
          <p:nvPr/>
        </p:nvSpPr>
        <p:spPr>
          <a:xfrm>
            <a:off x="6039886" y="5378318"/>
            <a:ext cx="2100560" cy="566745"/>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Integrated Backend</a:t>
            </a:r>
            <a:endParaRPr b="0" i="0" sz="1786" u="none" cap="none" strike="noStrike"/>
          </a:p>
        </p:txBody>
      </p:sp>
      <p:sp>
        <p:nvSpPr>
          <p:cNvPr id="189" name="Google Shape;189;p8"/>
          <p:cNvSpPr/>
          <p:nvPr/>
        </p:nvSpPr>
        <p:spPr>
          <a:xfrm>
            <a:off x="6039886" y="6031931"/>
            <a:ext cx="2100560" cy="1088776"/>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Flask 3.0 API processing image data, sensor logs, with an average response of 247ms.</a:t>
            </a:r>
            <a:endParaRPr b="0" i="0" sz="1429" u="none" cap="none" strike="noStrike"/>
          </a:p>
        </p:txBody>
      </p:sp>
      <p:sp>
        <p:nvSpPr>
          <p:cNvPr id="190" name="Google Shape;190;p8"/>
          <p:cNvSpPr/>
          <p:nvPr/>
        </p:nvSpPr>
        <p:spPr>
          <a:xfrm>
            <a:off x="8789853" y="2245766"/>
            <a:ext cx="2100560" cy="566745"/>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AI Chatbot (Gemini)</a:t>
            </a:r>
            <a:endParaRPr b="0" i="0" sz="1786" u="none" cap="none" strike="noStrike"/>
          </a:p>
        </p:txBody>
      </p:sp>
      <p:sp>
        <p:nvSpPr>
          <p:cNvPr id="191" name="Google Shape;191;p8"/>
          <p:cNvSpPr/>
          <p:nvPr/>
        </p:nvSpPr>
        <p:spPr>
          <a:xfrm>
            <a:off x="8789853" y="2899380"/>
            <a:ext cx="2100560" cy="1905244"/>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Google Gemini Pro API 1.5 integration providing real-time expert guidance in English/Urdu with context-aware responses.</a:t>
            </a:r>
            <a:endParaRPr b="0" i="0" sz="1429" u="none" cap="none" strike="noStrike"/>
          </a:p>
        </p:txBody>
      </p:sp>
      <p:sp>
        <p:nvSpPr>
          <p:cNvPr id="192" name="Google Shape;192;p8"/>
          <p:cNvSpPr/>
          <p:nvPr/>
        </p:nvSpPr>
        <p:spPr>
          <a:xfrm>
            <a:off x="8789853" y="5378318"/>
            <a:ext cx="2100560" cy="283373"/>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Cloud Integration</a:t>
            </a:r>
            <a:endParaRPr b="0" i="0" sz="1786" u="none" cap="none" strike="noStrike"/>
          </a:p>
        </p:txBody>
      </p:sp>
      <p:sp>
        <p:nvSpPr>
          <p:cNvPr id="193" name="Google Shape;193;p8"/>
          <p:cNvSpPr/>
          <p:nvPr/>
        </p:nvSpPr>
        <p:spPr>
          <a:xfrm>
            <a:off x="8789853" y="5748558"/>
            <a:ext cx="2100560" cy="1088776"/>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Cloudinary image storage, Firebase database, Twilio SMS/WhatsApp alerts.</a:t>
            </a:r>
            <a:endParaRPr b="0" i="0" sz="1429" u="none" cap="none" strike="noStrike"/>
          </a:p>
        </p:txBody>
      </p:sp>
      <p:sp>
        <p:nvSpPr>
          <p:cNvPr id="194" name="Google Shape;194;p8"/>
          <p:cNvSpPr/>
          <p:nvPr/>
        </p:nvSpPr>
        <p:spPr>
          <a:xfrm>
            <a:off x="11539819" y="2245766"/>
            <a:ext cx="2100560" cy="566745"/>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Real-time Monitoring</a:t>
            </a:r>
            <a:endParaRPr b="0" i="0" sz="1786" u="none" cap="none" strike="noStrike"/>
          </a:p>
        </p:txBody>
      </p:sp>
      <p:sp>
        <p:nvSpPr>
          <p:cNvPr id="195" name="Google Shape;195;p8"/>
          <p:cNvSpPr/>
          <p:nvPr/>
        </p:nvSpPr>
        <p:spPr>
          <a:xfrm>
            <a:off x="11539819" y="2899380"/>
            <a:ext cx="2100560" cy="1360902"/>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ESP32 sensors tracking temperature, humidity, soil moisture every 5 minutes with Firebase real-time sync.</a:t>
            </a:r>
            <a:endParaRPr b="0" i="0" sz="1429" u="none" cap="none" strike="noStrike"/>
          </a:p>
        </p:txBody>
      </p:sp>
      <p:sp>
        <p:nvSpPr>
          <p:cNvPr id="196" name="Google Shape;196;p8"/>
          <p:cNvSpPr/>
          <p:nvPr/>
        </p:nvSpPr>
        <p:spPr>
          <a:xfrm>
            <a:off x="11539819" y="5378318"/>
            <a:ext cx="2100560" cy="283373"/>
          </a:xfrm>
          <a:prstGeom prst="rect">
            <a:avLst/>
          </a:prstGeom>
          <a:noFill/>
          <a:ln>
            <a:noFill/>
          </a:ln>
        </p:spPr>
        <p:txBody>
          <a:bodyPr anchorCtr="0" anchor="ctr" bIns="0" lIns="0" spcFirstLastPara="1" rIns="0" wrap="square" tIns="0">
            <a:noAutofit/>
          </a:bodyPr>
          <a:lstStyle/>
          <a:p>
            <a:pPr indent="0" lvl="0" marL="0" marR="0" rtl="0" algn="l">
              <a:lnSpc>
                <a:spcPct val="125027"/>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Multi-platform</a:t>
            </a:r>
            <a:endParaRPr b="0" i="0" sz="1786" u="none" cap="none" strike="noStrike"/>
          </a:p>
        </p:txBody>
      </p:sp>
      <p:sp>
        <p:nvSpPr>
          <p:cNvPr id="197" name="Google Shape;197;p8"/>
          <p:cNvSpPr/>
          <p:nvPr/>
        </p:nvSpPr>
        <p:spPr>
          <a:xfrm>
            <a:off x="11539819" y="5748558"/>
            <a:ext cx="2100560" cy="816559"/>
          </a:xfrm>
          <a:prstGeom prst="rect">
            <a:avLst/>
          </a:prstGeom>
          <a:noFill/>
          <a:ln>
            <a:noFill/>
          </a:ln>
        </p:spPr>
        <p:txBody>
          <a:bodyPr anchorCtr="0" anchor="ctr" bIns="0" lIns="0" spcFirstLastPara="1" rIns="0" wrap="square" tIns="0">
            <a:noAutofit/>
          </a:bodyPr>
          <a:lstStyle/>
          <a:p>
            <a:pPr indent="0" lvl="0" marL="0" marR="0" rtl="0" algn="l">
              <a:lnSpc>
                <a:spcPct val="159972"/>
              </a:lnSpc>
              <a:spcBef>
                <a:spcPts val="0"/>
              </a:spcBef>
              <a:spcAft>
                <a:spcPts val="0"/>
              </a:spcAft>
              <a:buClr>
                <a:srgbClr val="3B3A59"/>
              </a:buClr>
              <a:buSzPts val="1429"/>
              <a:buFont typeface="Arial"/>
              <a:buNone/>
            </a:pPr>
            <a:r>
              <a:rPr b="0" i="0" lang="en-US" sz="1429" u="none" cap="none" strike="noStrike">
                <a:solidFill>
                  <a:srgbClr val="3B3A59"/>
                </a:solidFill>
                <a:latin typeface="Arial"/>
                <a:ea typeface="Arial"/>
                <a:cs typeface="Arial"/>
                <a:sym typeface="Arial"/>
              </a:rPr>
              <a:t>Flutter 3.16 cross-platform mobile/web application.</a:t>
            </a:r>
            <a:endParaRPr b="0" i="0" sz="1429"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preencoded.png" id="203" name="Google Shape;203;p9"/>
          <p:cNvPicPr preferRelativeResize="0"/>
          <p:nvPr/>
        </p:nvPicPr>
        <p:blipFill rotWithShape="1">
          <a:blip r:embed="rId3">
            <a:alphaModFix/>
          </a:blip>
          <a:srcRect b="0" l="0" r="0" t="0"/>
          <a:stretch/>
        </p:blipFill>
        <p:spPr>
          <a:xfrm>
            <a:off x="0" y="0"/>
            <a:ext cx="14630400" cy="8232435"/>
          </a:xfrm>
          <a:prstGeom prst="rect">
            <a:avLst/>
          </a:prstGeom>
          <a:noFill/>
          <a:ln>
            <a:noFill/>
          </a:ln>
        </p:spPr>
      </p:pic>
      <p:pic>
        <p:nvPicPr>
          <p:cNvPr descr="preencoded.png" id="204" name="Google Shape;204;p9"/>
          <p:cNvPicPr preferRelativeResize="0"/>
          <p:nvPr/>
        </p:nvPicPr>
        <p:blipFill rotWithShape="1">
          <a:blip r:embed="rId4">
            <a:alphaModFix/>
          </a:blip>
          <a:srcRect b="0" l="0" r="0" t="0"/>
          <a:stretch/>
        </p:blipFill>
        <p:spPr>
          <a:xfrm>
            <a:off x="9407347" y="0"/>
            <a:ext cx="5222870" cy="8232435"/>
          </a:xfrm>
          <a:prstGeom prst="rect">
            <a:avLst/>
          </a:prstGeom>
          <a:noFill/>
          <a:ln>
            <a:noFill/>
          </a:ln>
        </p:spPr>
      </p:pic>
      <p:sp>
        <p:nvSpPr>
          <p:cNvPr id="205" name="Google Shape;205;p9"/>
          <p:cNvSpPr/>
          <p:nvPr/>
        </p:nvSpPr>
        <p:spPr>
          <a:xfrm>
            <a:off x="793699" y="1083381"/>
            <a:ext cx="8068666" cy="567019"/>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2F3550"/>
              </a:buClr>
              <a:buSzPts val="3572"/>
              <a:buFont typeface="Arial"/>
              <a:buNone/>
            </a:pPr>
            <a:r>
              <a:rPr b="0" i="0" lang="en-US" sz="3572" u="none" cap="none" strike="noStrike">
                <a:solidFill>
                  <a:srgbClr val="2F3550"/>
                </a:solidFill>
                <a:latin typeface="Arial"/>
                <a:ea typeface="Arial"/>
                <a:cs typeface="Arial"/>
                <a:sym typeface="Arial"/>
              </a:rPr>
              <a:t>Technology Stack</a:t>
            </a:r>
            <a:endParaRPr b="0" i="0" sz="3572" u="none" cap="none" strike="noStrike"/>
          </a:p>
        </p:txBody>
      </p:sp>
      <p:sp>
        <p:nvSpPr>
          <p:cNvPr id="206" name="Google Shape;206;p9"/>
          <p:cNvSpPr/>
          <p:nvPr/>
        </p:nvSpPr>
        <p:spPr>
          <a:xfrm>
            <a:off x="1020470" y="213228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Frontend</a:t>
            </a:r>
            <a:endParaRPr b="0" i="0" sz="2233" u="none" cap="none" strike="noStrike"/>
          </a:p>
        </p:txBody>
      </p:sp>
      <p:sp>
        <p:nvSpPr>
          <p:cNvPr id="207" name="Google Shape;207;p9"/>
          <p:cNvSpPr/>
          <p:nvPr/>
        </p:nvSpPr>
        <p:spPr>
          <a:xfrm>
            <a:off x="1020470" y="2595524"/>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Flutter 3.16, Material Design</a:t>
            </a:r>
            <a:endParaRPr b="0" i="0" sz="1786" u="none" cap="none" strike="noStrike"/>
          </a:p>
        </p:txBody>
      </p:sp>
      <p:sp>
        <p:nvSpPr>
          <p:cNvPr id="208" name="Google Shape;208;p9"/>
          <p:cNvSpPr/>
          <p:nvPr/>
        </p:nvSpPr>
        <p:spPr>
          <a:xfrm>
            <a:off x="1020470" y="3955694"/>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Database</a:t>
            </a:r>
            <a:endParaRPr b="0" i="0" sz="2233" u="none" cap="none" strike="noStrike"/>
          </a:p>
        </p:txBody>
      </p:sp>
      <p:sp>
        <p:nvSpPr>
          <p:cNvPr id="209" name="Google Shape;209;p9"/>
          <p:cNvSpPr/>
          <p:nvPr/>
        </p:nvSpPr>
        <p:spPr>
          <a:xfrm>
            <a:off x="3785616" y="213228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AI</a:t>
            </a:r>
            <a:endParaRPr b="0" i="0" sz="2233" u="none" cap="none" strike="noStrike"/>
          </a:p>
        </p:txBody>
      </p:sp>
      <p:sp>
        <p:nvSpPr>
          <p:cNvPr id="210" name="Google Shape;210;p9"/>
          <p:cNvSpPr/>
          <p:nvPr/>
        </p:nvSpPr>
        <p:spPr>
          <a:xfrm>
            <a:off x="1020470" y="4418929"/>
            <a:ext cx="208492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SQLite3, Firebase</a:t>
            </a:r>
            <a:endParaRPr b="0" i="0" sz="1786" u="none" cap="none" strike="noStrike"/>
          </a:p>
        </p:txBody>
      </p:sp>
      <p:sp>
        <p:nvSpPr>
          <p:cNvPr id="211" name="Google Shape;211;p9"/>
          <p:cNvSpPr/>
          <p:nvPr/>
        </p:nvSpPr>
        <p:spPr>
          <a:xfrm>
            <a:off x="3785616" y="2595524"/>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Google Gemini Pro API 1.5</a:t>
            </a:r>
            <a:endParaRPr b="0" i="0" sz="1786" u="none" cap="none" strike="noStrike"/>
          </a:p>
        </p:txBody>
      </p:sp>
      <p:sp>
        <p:nvSpPr>
          <p:cNvPr id="212" name="Google Shape;212;p9"/>
          <p:cNvSpPr/>
          <p:nvPr/>
        </p:nvSpPr>
        <p:spPr>
          <a:xfrm>
            <a:off x="3785616" y="3955694"/>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Cloud</a:t>
            </a:r>
            <a:endParaRPr b="0" i="0" sz="2233" u="none" cap="none" strike="noStrike"/>
          </a:p>
        </p:txBody>
      </p:sp>
      <p:sp>
        <p:nvSpPr>
          <p:cNvPr id="213" name="Google Shape;213;p9"/>
          <p:cNvSpPr/>
          <p:nvPr/>
        </p:nvSpPr>
        <p:spPr>
          <a:xfrm>
            <a:off x="3785616" y="4418929"/>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Cloudinary, Firebase, Twilio</a:t>
            </a:r>
            <a:endParaRPr b="0" i="0" sz="1786" u="none" cap="none" strike="noStrike"/>
          </a:p>
        </p:txBody>
      </p:sp>
      <p:sp>
        <p:nvSpPr>
          <p:cNvPr id="214" name="Google Shape;214;p9"/>
          <p:cNvSpPr/>
          <p:nvPr/>
        </p:nvSpPr>
        <p:spPr>
          <a:xfrm>
            <a:off x="1020470" y="577909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Testing</a:t>
            </a:r>
            <a:endParaRPr b="0" i="0" sz="2233" u="none" cap="none" strike="noStrike"/>
          </a:p>
        </p:txBody>
      </p:sp>
      <p:sp>
        <p:nvSpPr>
          <p:cNvPr id="215" name="Google Shape;215;p9"/>
          <p:cNvSpPr/>
          <p:nvPr/>
        </p:nvSpPr>
        <p:spPr>
          <a:xfrm>
            <a:off x="1020470" y="6242426"/>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Postman, Playwright, Jira</a:t>
            </a:r>
            <a:endParaRPr b="0" i="0" sz="1786" u="none" cap="none" strike="noStrike"/>
          </a:p>
        </p:txBody>
      </p:sp>
      <p:sp>
        <p:nvSpPr>
          <p:cNvPr id="216" name="Google Shape;216;p9"/>
          <p:cNvSpPr/>
          <p:nvPr/>
        </p:nvSpPr>
        <p:spPr>
          <a:xfrm>
            <a:off x="6550670" y="213228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Backend</a:t>
            </a:r>
            <a:endParaRPr b="0" i="0" sz="2233" u="none" cap="none" strike="noStrike"/>
          </a:p>
        </p:txBody>
      </p:sp>
      <p:sp>
        <p:nvSpPr>
          <p:cNvPr id="217" name="Google Shape;217;p9"/>
          <p:cNvSpPr/>
          <p:nvPr/>
        </p:nvSpPr>
        <p:spPr>
          <a:xfrm>
            <a:off x="3785616" y="577909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ML</a:t>
            </a:r>
            <a:endParaRPr b="0" i="0" sz="2233" u="none" cap="none" strike="noStrike"/>
          </a:p>
        </p:txBody>
      </p:sp>
      <p:sp>
        <p:nvSpPr>
          <p:cNvPr id="218" name="Google Shape;218;p9"/>
          <p:cNvSpPr/>
          <p:nvPr/>
        </p:nvSpPr>
        <p:spPr>
          <a:xfrm>
            <a:off x="6550670" y="2595524"/>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Python 3.10, Flask 3.0</a:t>
            </a:r>
            <a:endParaRPr b="0" i="0" sz="1786" u="none" cap="none" strike="noStrike"/>
          </a:p>
        </p:txBody>
      </p:sp>
      <p:sp>
        <p:nvSpPr>
          <p:cNvPr id="219" name="Google Shape;219;p9"/>
          <p:cNvSpPr/>
          <p:nvPr/>
        </p:nvSpPr>
        <p:spPr>
          <a:xfrm>
            <a:off x="3785616" y="6242426"/>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TensorFlow 2.14, Keras CNN</a:t>
            </a:r>
            <a:endParaRPr b="0" i="0" sz="1786" u="none" cap="none" strike="noStrike"/>
          </a:p>
        </p:txBody>
      </p:sp>
      <p:sp>
        <p:nvSpPr>
          <p:cNvPr id="220" name="Google Shape;220;p9"/>
          <p:cNvSpPr/>
          <p:nvPr/>
        </p:nvSpPr>
        <p:spPr>
          <a:xfrm>
            <a:off x="6550670" y="3955694"/>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IoT</a:t>
            </a:r>
            <a:endParaRPr b="0" i="0" sz="2233" u="none" cap="none" strike="noStrike"/>
          </a:p>
        </p:txBody>
      </p:sp>
      <p:sp>
        <p:nvSpPr>
          <p:cNvPr id="221" name="Google Shape;221;p9"/>
          <p:cNvSpPr/>
          <p:nvPr/>
        </p:nvSpPr>
        <p:spPr>
          <a:xfrm>
            <a:off x="6550670" y="4418929"/>
            <a:ext cx="2084923" cy="680039"/>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ESP32, DHT11 sensor</a:t>
            </a:r>
            <a:endParaRPr b="0" i="0" sz="1786" u="none" cap="none" strike="noStrike"/>
          </a:p>
        </p:txBody>
      </p:sp>
      <p:sp>
        <p:nvSpPr>
          <p:cNvPr id="222" name="Google Shape;222;p9"/>
          <p:cNvSpPr/>
          <p:nvPr/>
        </p:nvSpPr>
        <p:spPr>
          <a:xfrm>
            <a:off x="6550670" y="5779099"/>
            <a:ext cx="2084923" cy="354513"/>
          </a:xfrm>
          <a:prstGeom prst="rect">
            <a:avLst/>
          </a:prstGeom>
          <a:noFill/>
          <a:ln>
            <a:noFill/>
          </a:ln>
        </p:spPr>
        <p:txBody>
          <a:bodyPr anchorCtr="0" anchor="ctr" bIns="0" lIns="0" spcFirstLastPara="1" rIns="0" wrap="square" tIns="0">
            <a:noAutofit/>
          </a:bodyPr>
          <a:lstStyle/>
          <a:p>
            <a:pPr indent="0" lvl="0" marL="0" marR="0" rtl="0" algn="l">
              <a:lnSpc>
                <a:spcPct val="124988"/>
              </a:lnSpc>
              <a:spcBef>
                <a:spcPts val="0"/>
              </a:spcBef>
              <a:spcAft>
                <a:spcPts val="0"/>
              </a:spcAft>
              <a:buClr>
                <a:srgbClr val="3B3A59"/>
              </a:buClr>
              <a:buSzPts val="2233"/>
              <a:buFont typeface="Arial"/>
              <a:buNone/>
            </a:pPr>
            <a:r>
              <a:rPr b="0" i="0" lang="en-US" sz="2233" u="none" cap="none" strike="noStrike">
                <a:solidFill>
                  <a:srgbClr val="3B3A59"/>
                </a:solidFill>
                <a:latin typeface="Arial"/>
                <a:ea typeface="Arial"/>
                <a:cs typeface="Arial"/>
                <a:sym typeface="Arial"/>
              </a:rPr>
              <a:t>DevOps</a:t>
            </a:r>
            <a:endParaRPr b="0" i="0" sz="2233" u="none" cap="none" strike="noStrike"/>
          </a:p>
        </p:txBody>
      </p:sp>
      <p:sp>
        <p:nvSpPr>
          <p:cNvPr id="223" name="Google Shape;223;p9"/>
          <p:cNvSpPr/>
          <p:nvPr/>
        </p:nvSpPr>
        <p:spPr>
          <a:xfrm>
            <a:off x="6550670" y="6242426"/>
            <a:ext cx="2084923" cy="340065"/>
          </a:xfrm>
          <a:prstGeom prst="rect">
            <a:avLst/>
          </a:prstGeom>
          <a:noFill/>
          <a:ln>
            <a:noFill/>
          </a:ln>
        </p:spPr>
        <p:txBody>
          <a:bodyPr anchorCtr="0" anchor="ctr" bIns="0" lIns="0" spcFirstLastPara="1" rIns="0" wrap="square" tIns="0">
            <a:noAutofit/>
          </a:bodyPr>
          <a:lstStyle/>
          <a:p>
            <a:pPr indent="0" lvl="0" marL="0" marR="0" rtl="0" algn="l">
              <a:lnSpc>
                <a:spcPct val="160022"/>
              </a:lnSpc>
              <a:spcBef>
                <a:spcPts val="0"/>
              </a:spcBef>
              <a:spcAft>
                <a:spcPts val="0"/>
              </a:spcAft>
              <a:buClr>
                <a:srgbClr val="3B3A59"/>
              </a:buClr>
              <a:buSzPts val="1786"/>
              <a:buFont typeface="Arial"/>
              <a:buNone/>
            </a:pPr>
            <a:r>
              <a:rPr b="0" i="0" lang="en-US" sz="1786" u="none" cap="none" strike="noStrike">
                <a:solidFill>
                  <a:srgbClr val="3B3A59"/>
                </a:solidFill>
                <a:latin typeface="Arial"/>
                <a:ea typeface="Arial"/>
                <a:cs typeface="Arial"/>
                <a:sym typeface="Arial"/>
              </a:rPr>
              <a:t>Git, GitHub, Render</a:t>
            </a:r>
            <a:endParaRPr b="0" i="0" sz="1786"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2026-01-19T09:50:35Z</dcterms:created>
  <dc:creator>PptxGenJS</dc:creator>
</cp:coreProperties>
</file>